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5" r:id="rId4"/>
    <p:sldId id="277" r:id="rId5"/>
    <p:sldId id="274" r:id="rId6"/>
    <p:sldId id="276" r:id="rId7"/>
    <p:sldId id="269" r:id="rId8"/>
    <p:sldId id="270" r:id="rId9"/>
    <p:sldId id="271" r:id="rId10"/>
    <p:sldId id="272" r:id="rId11"/>
    <p:sldId id="27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48;&#1059;\&#1086;&#1090;&#1095;&#1077;&#1090;&#1099;\2017%20&#1075;&#1086;&#1076;\&#1056;&#1077;&#1081;&#1090;&#1080;&#1085;&#1075;%20&#1053;&#1048;&#1056;%20&#1080;%20&#1053;&#1048;&#1044;%202017-2016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48;&#1059;\&#1086;&#1090;&#1095;&#1077;&#1090;&#1099;\2017%20&#1075;&#1086;&#1076;\&#1056;&#1077;&#1081;&#1090;&#1080;&#1085;&#1075;%20&#1053;&#1048;&#1056;%20&#1080;%20&#1053;&#1048;&#1044;%202017-2016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48;&#1059;\&#1086;&#1090;&#1095;&#1077;&#1090;&#1099;\2017%20&#1075;&#1086;&#1076;\&#1056;&#1077;&#1081;&#1090;&#1080;&#1085;&#1075;%20&#1053;&#1048;&#1056;%20&#1080;%20&#1053;&#1048;&#1044;%202017-201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48;&#1059;\&#1086;&#1090;&#1095;&#1077;&#1090;&#1099;\2017%20&#1075;&#1086;&#1076;\&#1056;&#1077;&#1081;&#1090;&#1080;&#1085;&#1075;%20&#1053;&#1048;&#1056;%20&#1080;%20&#1053;&#1048;&#1044;%202017-2016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48;&#1059;\&#1086;&#1090;&#1095;&#1077;&#1090;&#1099;\2017%20&#1075;&#1086;&#1076;\&#1056;&#1077;&#1081;&#1090;&#1080;&#1085;&#1075;%20&#1053;&#1048;&#1056;%20&#1080;%20&#1053;&#1048;&#1044;%202017-2016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48;&#1059;\&#1086;&#1090;&#1095;&#1077;&#1090;&#1099;\2017%20&#1075;&#1086;&#1076;\&#1056;&#1077;&#1081;&#1090;&#1080;&#1085;&#1075;%20&#1053;&#1048;&#1056;%20&#1080;%20&#1053;&#1048;&#1044;%202017-2016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48;&#1059;\&#1086;&#1090;&#1095;&#1077;&#1090;&#1099;\2017%20&#1075;&#1086;&#1076;\&#1056;&#1077;&#1081;&#1090;&#1080;&#1085;&#1075;%20&#1053;&#1048;&#1056;%20&#1080;%20&#1053;&#1048;&#1044;%202017-2016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48;&#1059;\&#1086;&#1090;&#1095;&#1077;&#1090;&#1099;\2017%20&#1075;&#1086;&#1076;\&#1056;&#1077;&#1081;&#1090;&#1080;&#1085;&#1075;%20&#1053;&#1048;&#1056;%20&#1080;%20&#1053;&#1048;&#1044;%202017-2016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48;&#1059;\&#1086;&#1090;&#1095;&#1077;&#1090;&#1099;\2017%20&#1075;&#1086;&#1076;\&#1056;&#1077;&#1081;&#1090;&#1080;&#1085;&#1075;%20&#1053;&#1048;&#1056;%20&#1080;%20&#1053;&#1048;&#1044;%202017-2016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48;&#1059;\&#1086;&#1090;&#1095;&#1077;&#1090;&#1099;\2017%20&#1075;&#1086;&#1076;\&#1056;&#1077;&#1081;&#1090;&#1080;&#1085;&#1075;%20&#1053;&#1048;&#1056;%20&#1080;%20&#1053;&#1048;&#1044;%202017-2016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48;&#1059;\&#1086;&#1090;&#1095;&#1077;&#1090;&#1099;\2017%20&#1075;&#1086;&#1076;\&#1056;&#1077;&#1081;&#1090;&#1080;&#1085;&#1075;%20&#1053;&#1048;&#1056;%20&#1080;%20&#1053;&#1048;&#1044;%202017-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'Рейтинг профессоров'!$C$4:$C$24</c:f>
              <c:strCache>
                <c:ptCount val="21"/>
                <c:pt idx="0">
                  <c:v>Лукутцова Н.П. </c:v>
                </c:pt>
                <c:pt idx="1">
                  <c:v>Серпик И.Н. </c:v>
                </c:pt>
                <c:pt idx="2">
                  <c:v>Цублова Е.Г. </c:v>
                </c:pt>
                <c:pt idx="3">
                  <c:v>Кузовлева И.А. </c:v>
                </c:pt>
                <c:pt idx="4">
                  <c:v>Плотников В.В.</c:v>
                </c:pt>
                <c:pt idx="5">
                  <c:v>Кулагина Н.А. </c:v>
                </c:pt>
                <c:pt idx="6">
                  <c:v>Ковалевский В.В. </c:v>
                </c:pt>
                <c:pt idx="7">
                  <c:v>Кисель Ю.Е. </c:v>
                </c:pt>
                <c:pt idx="8">
                  <c:v>Перепечина Ю.И.</c:v>
                </c:pt>
                <c:pt idx="9">
                  <c:v>Хохлова М.В. </c:v>
                </c:pt>
                <c:pt idx="10">
                  <c:v>Ахременко С.А.</c:v>
                </c:pt>
                <c:pt idx="11">
                  <c:v>Ткаченко А.Н.</c:v>
                </c:pt>
                <c:pt idx="12">
                  <c:v>Иванов В.П.</c:v>
                </c:pt>
                <c:pt idx="13">
                  <c:v>Шелухо В.П.</c:v>
                </c:pt>
                <c:pt idx="14">
                  <c:v>Сергеева Н.Д.</c:v>
                </c:pt>
                <c:pt idx="15">
                  <c:v>Пашаян А.А.</c:v>
                </c:pt>
                <c:pt idx="16">
                  <c:v>Романенко А.А.</c:v>
                </c:pt>
                <c:pt idx="17">
                  <c:v>Заикин А.Н.</c:v>
                </c:pt>
                <c:pt idx="18">
                  <c:v>Маркина З.Н.</c:v>
                </c:pt>
                <c:pt idx="19">
                  <c:v>Парфенов С.Г.</c:v>
                </c:pt>
                <c:pt idx="20">
                  <c:v>Берестов В.Л. </c:v>
                </c:pt>
              </c:strCache>
            </c:strRef>
          </c:cat>
          <c:val>
            <c:numRef>
              <c:f>'Рейтинг профессоров'!$D$4:$D$24</c:f>
              <c:numCache>
                <c:formatCode>General</c:formatCode>
                <c:ptCount val="21"/>
                <c:pt idx="0">
                  <c:v>551.20000000000005</c:v>
                </c:pt>
                <c:pt idx="1">
                  <c:v>357.4</c:v>
                </c:pt>
                <c:pt idx="2">
                  <c:v>348</c:v>
                </c:pt>
                <c:pt idx="3">
                  <c:v>334.7</c:v>
                </c:pt>
                <c:pt idx="4">
                  <c:v>269.24</c:v>
                </c:pt>
                <c:pt idx="5">
                  <c:v>209</c:v>
                </c:pt>
                <c:pt idx="6">
                  <c:v>182</c:v>
                </c:pt>
                <c:pt idx="7">
                  <c:v>171</c:v>
                </c:pt>
                <c:pt idx="8">
                  <c:v>161</c:v>
                </c:pt>
                <c:pt idx="9">
                  <c:v>147</c:v>
                </c:pt>
                <c:pt idx="10">
                  <c:v>125.42</c:v>
                </c:pt>
                <c:pt idx="11">
                  <c:v>114</c:v>
                </c:pt>
                <c:pt idx="12">
                  <c:v>93</c:v>
                </c:pt>
                <c:pt idx="13">
                  <c:v>77</c:v>
                </c:pt>
                <c:pt idx="14">
                  <c:v>76.3</c:v>
                </c:pt>
                <c:pt idx="15">
                  <c:v>71.8</c:v>
                </c:pt>
                <c:pt idx="16">
                  <c:v>70.599999999999994</c:v>
                </c:pt>
                <c:pt idx="17">
                  <c:v>57</c:v>
                </c:pt>
                <c:pt idx="18">
                  <c:v>53.8</c:v>
                </c:pt>
                <c:pt idx="19">
                  <c:v>52.54</c:v>
                </c:pt>
                <c:pt idx="20">
                  <c:v>50</c:v>
                </c:pt>
              </c:numCache>
            </c:numRef>
          </c:val>
        </c:ser>
        <c:dLbls>
          <c:showVal val="1"/>
        </c:dLbls>
        <c:gapWidth val="75"/>
        <c:shape val="box"/>
        <c:axId val="76783616"/>
        <c:axId val="76785152"/>
        <c:axId val="0"/>
      </c:bar3DChart>
      <c:catAx>
        <c:axId val="76783616"/>
        <c:scaling>
          <c:orientation val="minMax"/>
        </c:scaling>
        <c:axPos val="b"/>
        <c:majorTickMark val="none"/>
        <c:tickLblPos val="nextTo"/>
        <c:crossAx val="76785152"/>
        <c:crosses val="autoZero"/>
        <c:auto val="1"/>
        <c:lblAlgn val="ctr"/>
        <c:lblOffset val="100"/>
      </c:catAx>
      <c:valAx>
        <c:axId val="76785152"/>
        <c:scaling>
          <c:orientation val="minMax"/>
        </c:scaling>
        <c:axPos val="l"/>
        <c:numFmt formatCode="General" sourceLinked="1"/>
        <c:majorTickMark val="none"/>
        <c:tickLblPos val="nextTo"/>
        <c:crossAx val="76783616"/>
        <c:crosses val="autoZero"/>
        <c:crossBetween val="between"/>
      </c:valAx>
    </c:plotArea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4.8169129597846097E-2"/>
          <c:y val="2.8605325546303264E-2"/>
          <c:w val="0.95042142009332364"/>
          <c:h val="0.70767780392118695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C0504D">
                <a:lumMod val="75000"/>
              </a:srgbClr>
            </a:solidFill>
          </c:spPr>
          <c:dLbls>
            <c:txPr>
              <a:bodyPr rot="-5400000" vert="horz"/>
              <a:lstStyle/>
              <a:p>
                <a:pPr>
                  <a:defRPr/>
                </a:pPr>
                <a:endParaRPr lang="ru-RU"/>
              </a:p>
            </c:txPr>
            <c:dLblPos val="outEnd"/>
            <c:showVal val="1"/>
          </c:dLbls>
          <c:cat>
            <c:strRef>
              <c:f>Лист1!$M$64:$M$119</c:f>
              <c:strCache>
                <c:ptCount val="56"/>
                <c:pt idx="0">
                  <c:v>Середина Н.С.</c:v>
                </c:pt>
                <c:pt idx="1">
                  <c:v>Неруш М.Н.</c:v>
                </c:pt>
                <c:pt idx="2">
                  <c:v>Моисеев Г.Д.</c:v>
                </c:pt>
                <c:pt idx="3">
                  <c:v>Андриянов С.В.</c:v>
                </c:pt>
                <c:pt idx="4">
                  <c:v>Конова В.И.</c:v>
                </c:pt>
                <c:pt idx="5">
                  <c:v>Устинов М.В.</c:v>
                </c:pt>
                <c:pt idx="6">
                  <c:v>Шевелева Е.В.</c:v>
                </c:pt>
                <c:pt idx="7">
                  <c:v>Кулеш И.А.</c:v>
                </c:pt>
                <c:pt idx="8">
                  <c:v>Меркелов В.М</c:v>
                </c:pt>
                <c:pt idx="9">
                  <c:v>Синицын С.С.</c:v>
                </c:pt>
                <c:pt idx="10">
                  <c:v>Романов В А</c:v>
                </c:pt>
                <c:pt idx="11">
                  <c:v>Нестеров А.В.</c:v>
                </c:pt>
                <c:pt idx="12">
                  <c:v>Юркова О.Н.</c:v>
                </c:pt>
                <c:pt idx="13">
                  <c:v>Камозина  О.В.</c:v>
                </c:pt>
                <c:pt idx="14">
                  <c:v>Парфенов С.Г.</c:v>
                </c:pt>
                <c:pt idx="15">
                  <c:v>Симонов С.А.</c:v>
                </c:pt>
                <c:pt idx="16">
                  <c:v>Кистерный Г.А.</c:v>
                </c:pt>
                <c:pt idx="17">
                  <c:v>Глотова Т И</c:v>
                </c:pt>
                <c:pt idx="18">
                  <c:v>Яковлев А.В.</c:v>
                </c:pt>
                <c:pt idx="19">
                  <c:v>Балухта Л.П.</c:v>
                </c:pt>
                <c:pt idx="20">
                  <c:v>Токар Н.И.</c:v>
                </c:pt>
                <c:pt idx="21">
                  <c:v>Шилин Б.И.</c:v>
                </c:pt>
                <c:pt idx="22">
                  <c:v>Вощукова Е.А</c:v>
                </c:pt>
                <c:pt idx="23">
                  <c:v>Алексеева Г.Д.</c:v>
                </c:pt>
                <c:pt idx="24">
                  <c:v>Прусс Б.Н.</c:v>
                </c:pt>
                <c:pt idx="25">
                  <c:v>Дмитриева Н.В.</c:v>
                </c:pt>
                <c:pt idx="26">
                  <c:v>Сергутина Т.Э.</c:v>
                </c:pt>
                <c:pt idx="27">
                  <c:v>Козлова Е.М. </c:v>
                </c:pt>
                <c:pt idx="28">
                  <c:v>Амелин А.А.</c:v>
                </c:pt>
                <c:pt idx="29">
                  <c:v>Смирнова М.Ю.</c:v>
                </c:pt>
                <c:pt idx="30">
                  <c:v>Чайка О.Р.</c:v>
                </c:pt>
                <c:pt idx="31">
                  <c:v>Евстратов Н.П.</c:v>
                </c:pt>
                <c:pt idx="32">
                  <c:v>Дубогрызова И.А.</c:v>
                </c:pt>
                <c:pt idx="33">
                  <c:v>Афанасьева Н.А.</c:v>
                </c:pt>
                <c:pt idx="34">
                  <c:v>Камынин В.В.</c:v>
                </c:pt>
                <c:pt idx="35">
                  <c:v>Забелина Л.Н.</c:v>
                </c:pt>
                <c:pt idx="36">
                  <c:v>Новиков С.П.</c:v>
                </c:pt>
                <c:pt idx="37">
                  <c:v>Рудакова И.В.</c:v>
                </c:pt>
                <c:pt idx="38">
                  <c:v>Костюченко Д.А.</c:v>
                </c:pt>
                <c:pt idx="39">
                  <c:v>Янченко В.С.</c:v>
                </c:pt>
                <c:pt idx="40">
                  <c:v>Мощенков В.Е.</c:v>
                </c:pt>
                <c:pt idx="41">
                  <c:v>Иванченкова О.А.</c:v>
                </c:pt>
                <c:pt idx="42">
                  <c:v>Мащенко Т.В.</c:v>
                </c:pt>
                <c:pt idx="43">
                  <c:v>Чернышова Е.В.</c:v>
                </c:pt>
                <c:pt idx="44">
                  <c:v>Мироненко Е.В.</c:v>
                </c:pt>
                <c:pt idx="45">
                  <c:v>Отлева Т.И.</c:v>
                </c:pt>
                <c:pt idx="46">
                  <c:v>Кузько А.В.</c:v>
                </c:pt>
                <c:pt idx="47">
                  <c:v>Томлеева  С.В.</c:v>
                </c:pt>
                <c:pt idx="48">
                  <c:v>Горюнова Е.А.</c:v>
                </c:pt>
                <c:pt idx="49">
                  <c:v>Гамазин В.П.</c:v>
                </c:pt>
                <c:pt idx="50">
                  <c:v>Мельникова Е.А.</c:v>
                </c:pt>
                <c:pt idx="51">
                  <c:v>Сидоров В.А.</c:v>
                </c:pt>
                <c:pt idx="52">
                  <c:v>Моргунов М.В.</c:v>
                </c:pt>
                <c:pt idx="53">
                  <c:v>Ильичев В.А.</c:v>
                </c:pt>
                <c:pt idx="54">
                  <c:v>Сбитный  С.Н.</c:v>
                </c:pt>
                <c:pt idx="55">
                  <c:v>Алехина И.В.</c:v>
                </c:pt>
              </c:strCache>
            </c:strRef>
          </c:cat>
          <c:val>
            <c:numRef>
              <c:f>Лист1!$N$64:$N$119</c:f>
              <c:numCache>
                <c:formatCode>General</c:formatCode>
                <c:ptCount val="56"/>
                <c:pt idx="0">
                  <c:v>99.04</c:v>
                </c:pt>
                <c:pt idx="1">
                  <c:v>97.45</c:v>
                </c:pt>
                <c:pt idx="2">
                  <c:v>96.04</c:v>
                </c:pt>
                <c:pt idx="3">
                  <c:v>91</c:v>
                </c:pt>
                <c:pt idx="4">
                  <c:v>90.27</c:v>
                </c:pt>
                <c:pt idx="5">
                  <c:v>86.6</c:v>
                </c:pt>
                <c:pt idx="6">
                  <c:v>84.9</c:v>
                </c:pt>
                <c:pt idx="7">
                  <c:v>82.6</c:v>
                </c:pt>
                <c:pt idx="8">
                  <c:v>79.95</c:v>
                </c:pt>
                <c:pt idx="9">
                  <c:v>77.959999999999994</c:v>
                </c:pt>
                <c:pt idx="10">
                  <c:v>76.599999999999994</c:v>
                </c:pt>
                <c:pt idx="11">
                  <c:v>76.5</c:v>
                </c:pt>
                <c:pt idx="12">
                  <c:v>71.3</c:v>
                </c:pt>
                <c:pt idx="13">
                  <c:v>70.92</c:v>
                </c:pt>
                <c:pt idx="14">
                  <c:v>69.540000000000006</c:v>
                </c:pt>
                <c:pt idx="15">
                  <c:v>69.3</c:v>
                </c:pt>
                <c:pt idx="16">
                  <c:v>69</c:v>
                </c:pt>
                <c:pt idx="17">
                  <c:v>68.5</c:v>
                </c:pt>
                <c:pt idx="18">
                  <c:v>67</c:v>
                </c:pt>
                <c:pt idx="19">
                  <c:v>65.169999999999987</c:v>
                </c:pt>
                <c:pt idx="20">
                  <c:v>64.349999999999994</c:v>
                </c:pt>
                <c:pt idx="21">
                  <c:v>64.2</c:v>
                </c:pt>
                <c:pt idx="22">
                  <c:v>64.149999999999991</c:v>
                </c:pt>
                <c:pt idx="23">
                  <c:v>63.7</c:v>
                </c:pt>
                <c:pt idx="24">
                  <c:v>62.82</c:v>
                </c:pt>
                <c:pt idx="25">
                  <c:v>62.8</c:v>
                </c:pt>
                <c:pt idx="26">
                  <c:v>62.27</c:v>
                </c:pt>
                <c:pt idx="27">
                  <c:v>60</c:v>
                </c:pt>
                <c:pt idx="28">
                  <c:v>59.96</c:v>
                </c:pt>
                <c:pt idx="29">
                  <c:v>59.215000000000003</c:v>
                </c:pt>
                <c:pt idx="30">
                  <c:v>58.35</c:v>
                </c:pt>
                <c:pt idx="31">
                  <c:v>57</c:v>
                </c:pt>
                <c:pt idx="32">
                  <c:v>56.45</c:v>
                </c:pt>
                <c:pt idx="33">
                  <c:v>55.5</c:v>
                </c:pt>
                <c:pt idx="34">
                  <c:v>53.82</c:v>
                </c:pt>
                <c:pt idx="35">
                  <c:v>52.28</c:v>
                </c:pt>
                <c:pt idx="36">
                  <c:v>52</c:v>
                </c:pt>
                <c:pt idx="37">
                  <c:v>51</c:v>
                </c:pt>
                <c:pt idx="38">
                  <c:v>48.190000000000012</c:v>
                </c:pt>
                <c:pt idx="39">
                  <c:v>45.95</c:v>
                </c:pt>
                <c:pt idx="40">
                  <c:v>42</c:v>
                </c:pt>
                <c:pt idx="41">
                  <c:v>41</c:v>
                </c:pt>
                <c:pt idx="42">
                  <c:v>40.35</c:v>
                </c:pt>
                <c:pt idx="43">
                  <c:v>40.25</c:v>
                </c:pt>
                <c:pt idx="44">
                  <c:v>39.78</c:v>
                </c:pt>
                <c:pt idx="45">
                  <c:v>39.58</c:v>
                </c:pt>
                <c:pt idx="46">
                  <c:v>38</c:v>
                </c:pt>
                <c:pt idx="47">
                  <c:v>37.200000000000003</c:v>
                </c:pt>
                <c:pt idx="48">
                  <c:v>20.72</c:v>
                </c:pt>
                <c:pt idx="49">
                  <c:v>13.02</c:v>
                </c:pt>
                <c:pt idx="50">
                  <c:v>12.8</c:v>
                </c:pt>
                <c:pt idx="51">
                  <c:v>12</c:v>
                </c:pt>
                <c:pt idx="52">
                  <c:v>10.5</c:v>
                </c:pt>
                <c:pt idx="53">
                  <c:v>8.9</c:v>
                </c:pt>
                <c:pt idx="54">
                  <c:v>6.28</c:v>
                </c:pt>
                <c:pt idx="55">
                  <c:v>3.75</c:v>
                </c:pt>
              </c:numCache>
            </c:numRef>
          </c:val>
        </c:ser>
        <c:dLbls>
          <c:showVal val="1"/>
        </c:dLbls>
        <c:gapWidth val="75"/>
        <c:axId val="96896896"/>
        <c:axId val="96898432"/>
      </c:barChart>
      <c:catAx>
        <c:axId val="96896896"/>
        <c:scaling>
          <c:orientation val="minMax"/>
        </c:scaling>
        <c:axPos val="b"/>
        <c:majorTickMark val="none"/>
        <c:tickLblPos val="nextTo"/>
        <c:txPr>
          <a:bodyPr rot="-5400000" vert="horz"/>
          <a:lstStyle/>
          <a:p>
            <a:pPr>
              <a:defRPr sz="900"/>
            </a:pPr>
            <a:endParaRPr lang="ru-RU"/>
          </a:p>
        </c:txPr>
        <c:crossAx val="96898432"/>
        <c:crosses val="autoZero"/>
        <c:auto val="1"/>
        <c:lblAlgn val="ctr"/>
        <c:lblOffset val="100"/>
      </c:catAx>
      <c:valAx>
        <c:axId val="96898432"/>
        <c:scaling>
          <c:orientation val="minMax"/>
        </c:scaling>
        <c:axPos val="l"/>
        <c:numFmt formatCode="General" sourceLinked="1"/>
        <c:majorTickMark val="none"/>
        <c:tickLblPos val="nextTo"/>
        <c:crossAx val="96896896"/>
        <c:crosses val="autoZero"/>
        <c:crossBetween val="between"/>
      </c:valAx>
    </c:plotArea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spPr>
            <a:solidFill>
              <a:srgbClr val="9BBB59">
                <a:lumMod val="75000"/>
              </a:srgbClr>
            </a:solidFill>
          </c:spPr>
          <c:dLbls>
            <c:dLblPos val="outEnd"/>
            <c:showVal val="1"/>
          </c:dLbls>
          <c:cat>
            <c:strRef>
              <c:f>Лист1!$I$63:$I$87</c:f>
              <c:strCache>
                <c:ptCount val="25"/>
                <c:pt idx="0">
                  <c:v>Алешина И.А.</c:v>
                </c:pt>
                <c:pt idx="1">
                  <c:v>Ботаговский М.В.</c:v>
                </c:pt>
                <c:pt idx="2">
                  <c:v>Сальникова Н.А.</c:v>
                </c:pt>
                <c:pt idx="3">
                  <c:v>Цыганкова Е.А.</c:v>
                </c:pt>
                <c:pt idx="4">
                  <c:v>Викторов Д.А.</c:v>
                </c:pt>
                <c:pt idx="5">
                  <c:v>Гайлитис Д.И.</c:v>
                </c:pt>
                <c:pt idx="6">
                  <c:v>Козлова О.Н.</c:v>
                </c:pt>
                <c:pt idx="7">
                  <c:v>Луцевич  А.А.</c:v>
                </c:pt>
                <c:pt idx="8">
                  <c:v>Пикин Д.Ю.</c:v>
                </c:pt>
                <c:pt idx="9">
                  <c:v>Внученкова Т.А.</c:v>
                </c:pt>
                <c:pt idx="10">
                  <c:v>Обозов А.А.</c:v>
                </c:pt>
                <c:pt idx="11">
                  <c:v>Стрекалова И.В.</c:v>
                </c:pt>
                <c:pt idx="12">
                  <c:v>Тулянкина Н. А.</c:v>
                </c:pt>
                <c:pt idx="13">
                  <c:v>Хоменок М.А. </c:v>
                </c:pt>
                <c:pt idx="14">
                  <c:v>Зезюля В.С.</c:v>
                </c:pt>
                <c:pt idx="15">
                  <c:v>Симохин С.П.</c:v>
                </c:pt>
                <c:pt idx="16">
                  <c:v>Тарасова Н.В.</c:v>
                </c:pt>
                <c:pt idx="17">
                  <c:v>Иванова О.В.</c:v>
                </c:pt>
                <c:pt idx="18">
                  <c:v>Полехин В.Г.</c:v>
                </c:pt>
                <c:pt idx="19">
                  <c:v>Тишин С.Н.</c:v>
                </c:pt>
                <c:pt idx="20">
                  <c:v>Ильичева С.И.</c:v>
                </c:pt>
                <c:pt idx="21">
                  <c:v>Городилова Э.В.</c:v>
                </c:pt>
                <c:pt idx="22">
                  <c:v>Новожилова И.В.</c:v>
                </c:pt>
                <c:pt idx="23">
                  <c:v>Рыбкин Н.Н.</c:v>
                </c:pt>
                <c:pt idx="24">
                  <c:v>Рыбкина А.И.</c:v>
                </c:pt>
              </c:strCache>
            </c:strRef>
          </c:cat>
          <c:val>
            <c:numRef>
              <c:f>Лист1!$J$63:$J$87</c:f>
              <c:numCache>
                <c:formatCode>General</c:formatCode>
                <c:ptCount val="25"/>
                <c:pt idx="0">
                  <c:v>252.95000000000005</c:v>
                </c:pt>
                <c:pt idx="1">
                  <c:v>158.09</c:v>
                </c:pt>
                <c:pt idx="2">
                  <c:v>139.96</c:v>
                </c:pt>
                <c:pt idx="3">
                  <c:v>135.78</c:v>
                </c:pt>
                <c:pt idx="4">
                  <c:v>130.09</c:v>
                </c:pt>
                <c:pt idx="5">
                  <c:v>87.69</c:v>
                </c:pt>
                <c:pt idx="6">
                  <c:v>69.489999999999995</c:v>
                </c:pt>
                <c:pt idx="7">
                  <c:v>44.74</c:v>
                </c:pt>
                <c:pt idx="8">
                  <c:v>32.71</c:v>
                </c:pt>
                <c:pt idx="9">
                  <c:v>32.07</c:v>
                </c:pt>
                <c:pt idx="10">
                  <c:v>30.1</c:v>
                </c:pt>
                <c:pt idx="11">
                  <c:v>30</c:v>
                </c:pt>
                <c:pt idx="12">
                  <c:v>27</c:v>
                </c:pt>
                <c:pt idx="13">
                  <c:v>27</c:v>
                </c:pt>
                <c:pt idx="14">
                  <c:v>21.43</c:v>
                </c:pt>
                <c:pt idx="15">
                  <c:v>20.62</c:v>
                </c:pt>
                <c:pt idx="16">
                  <c:v>10.88</c:v>
                </c:pt>
                <c:pt idx="17">
                  <c:v>8.48</c:v>
                </c:pt>
                <c:pt idx="18">
                  <c:v>6.1</c:v>
                </c:pt>
                <c:pt idx="19">
                  <c:v>3.25</c:v>
                </c:pt>
                <c:pt idx="20">
                  <c:v>2</c:v>
                </c:pt>
                <c:pt idx="21">
                  <c:v>1.48</c:v>
                </c:pt>
                <c:pt idx="22">
                  <c:v>1.3</c:v>
                </c:pt>
                <c:pt idx="23">
                  <c:v>1</c:v>
                </c:pt>
                <c:pt idx="24">
                  <c:v>0.48000000000000009</c:v>
                </c:pt>
              </c:numCache>
            </c:numRef>
          </c:val>
        </c:ser>
        <c:dLbls>
          <c:showVal val="1"/>
        </c:dLbls>
        <c:gapWidth val="75"/>
        <c:axId val="96929664"/>
        <c:axId val="96931200"/>
      </c:barChart>
      <c:catAx>
        <c:axId val="96929664"/>
        <c:scaling>
          <c:orientation val="minMax"/>
        </c:scaling>
        <c:axPos val="b"/>
        <c:majorTickMark val="none"/>
        <c:tickLblPos val="nextTo"/>
        <c:crossAx val="96931200"/>
        <c:crosses val="autoZero"/>
        <c:auto val="1"/>
        <c:lblAlgn val="ctr"/>
        <c:lblOffset val="100"/>
      </c:catAx>
      <c:valAx>
        <c:axId val="96931200"/>
        <c:scaling>
          <c:orientation val="minMax"/>
        </c:scaling>
        <c:axPos val="l"/>
        <c:numFmt formatCode="General" sourceLinked="1"/>
        <c:majorTickMark val="none"/>
        <c:tickLblPos val="nextTo"/>
        <c:crossAx val="96929664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solidFill>
              <a:schemeClr val="accent2">
                <a:lumMod val="75000"/>
              </a:schemeClr>
            </a:solidFill>
          </c:spPr>
          <c:dLbls>
            <c:txPr>
              <a:bodyPr rot="-5400000" vert="horz"/>
              <a:lstStyle/>
              <a:p>
                <a:pPr>
                  <a:defRPr/>
                </a:pPr>
                <a:endParaRPr lang="ru-RU"/>
              </a:p>
            </c:txPr>
            <c:showVal val="1"/>
          </c:dLbls>
          <c:cat>
            <c:strRef>
              <c:f>'Рейтинг доцентов'!$C$3:$C$42</c:f>
              <c:strCache>
                <c:ptCount val="40"/>
                <c:pt idx="0">
                  <c:v>Жиленкова Е.П.</c:v>
                </c:pt>
                <c:pt idx="1">
                  <c:v>Пыкин А.А.</c:v>
                </c:pt>
                <c:pt idx="2">
                  <c:v>Буданова М.В.</c:v>
                </c:pt>
                <c:pt idx="3">
                  <c:v>Кузнецов С.Г.</c:v>
                </c:pt>
                <c:pt idx="4">
                  <c:v>Кулачков В.В.</c:v>
                </c:pt>
                <c:pt idx="5">
                  <c:v>Азаренко Н.Ю.</c:v>
                </c:pt>
                <c:pt idx="6">
                  <c:v>Коньшакова С.А.</c:v>
                </c:pt>
                <c:pt idx="7">
                  <c:v>Михеенко О.В.</c:v>
                </c:pt>
                <c:pt idx="8">
                  <c:v>Филиппова Т.Я.</c:v>
                </c:pt>
                <c:pt idx="9">
                  <c:v>Сиваков В.В.</c:v>
                </c:pt>
                <c:pt idx="10">
                  <c:v>Шварова Е.В.</c:v>
                </c:pt>
                <c:pt idx="11">
                  <c:v>Себекина Т.И.</c:v>
                </c:pt>
                <c:pt idx="12">
                  <c:v>Моисеенко С.Л.</c:v>
                </c:pt>
                <c:pt idx="13">
                  <c:v>Малышева Н.П.</c:v>
                </c:pt>
                <c:pt idx="14">
                  <c:v>Ласман И.А.</c:v>
                </c:pt>
                <c:pt idx="15">
                  <c:v>Благодер Т.П.</c:v>
                </c:pt>
                <c:pt idx="16">
                  <c:v>Рябова Т.И.</c:v>
                </c:pt>
                <c:pt idx="17">
                  <c:v>Левкина Г.В.</c:v>
                </c:pt>
                <c:pt idx="18">
                  <c:v>Нартов Д.И.</c:v>
                </c:pt>
                <c:pt idx="19">
                  <c:v>Скок А.В.</c:v>
                </c:pt>
                <c:pt idx="20">
                  <c:v>Родина С.Е.</c:v>
                </c:pt>
                <c:pt idx="21">
                  <c:v>Вороничева О.В.</c:v>
                </c:pt>
                <c:pt idx="22">
                  <c:v>Лукашов С.В.</c:v>
                </c:pt>
                <c:pt idx="23">
                  <c:v>Мевлидинов З.А.</c:v>
                </c:pt>
                <c:pt idx="24">
                  <c:v>Левкович Т.И.</c:v>
                </c:pt>
                <c:pt idx="25">
                  <c:v>Родина Т.Е.</c:v>
                </c:pt>
                <c:pt idx="26">
                  <c:v>Потапенко О.С.</c:v>
                </c:pt>
                <c:pt idx="27">
                  <c:v>Часова Н.А.</c:v>
                </c:pt>
                <c:pt idx="28">
                  <c:v>Антоненкова О.Е.</c:v>
                </c:pt>
                <c:pt idx="29">
                  <c:v>Горностаева Е.Ю.</c:v>
                </c:pt>
                <c:pt idx="30">
                  <c:v>Казаков О.Д.</c:v>
                </c:pt>
                <c:pt idx="31">
                  <c:v>Соболева Г.Н.</c:v>
                </c:pt>
                <c:pt idx="32">
                  <c:v>Жигало В.Я.</c:v>
                </c:pt>
                <c:pt idx="33">
                  <c:v>Булавкина Т.А.</c:v>
                </c:pt>
                <c:pt idx="34">
                  <c:v>Артемова В.С.</c:v>
                </c:pt>
                <c:pt idx="35">
                  <c:v>Соломников А.А.</c:v>
                </c:pt>
                <c:pt idx="36">
                  <c:v>Шлапакова С.Н.</c:v>
                </c:pt>
                <c:pt idx="37">
                  <c:v>Охлупина О.В.</c:v>
                </c:pt>
                <c:pt idx="38">
                  <c:v>Евтюхов К.Н.</c:v>
                </c:pt>
                <c:pt idx="39">
                  <c:v>Марченко С.И.</c:v>
                </c:pt>
              </c:strCache>
            </c:strRef>
          </c:cat>
          <c:val>
            <c:numRef>
              <c:f>'Рейтинг доцентов'!$D$3:$D$42</c:f>
              <c:numCache>
                <c:formatCode>General</c:formatCode>
                <c:ptCount val="40"/>
                <c:pt idx="0">
                  <c:v>413.6</c:v>
                </c:pt>
                <c:pt idx="1">
                  <c:v>324.8</c:v>
                </c:pt>
                <c:pt idx="2">
                  <c:v>309.92999999999995</c:v>
                </c:pt>
                <c:pt idx="3">
                  <c:v>271.5</c:v>
                </c:pt>
                <c:pt idx="4">
                  <c:v>271.10000000000002</c:v>
                </c:pt>
                <c:pt idx="5">
                  <c:v>269.45</c:v>
                </c:pt>
                <c:pt idx="6">
                  <c:v>265.72000000000003</c:v>
                </c:pt>
                <c:pt idx="7">
                  <c:v>257.89999999999992</c:v>
                </c:pt>
                <c:pt idx="8">
                  <c:v>257.7</c:v>
                </c:pt>
                <c:pt idx="9">
                  <c:v>225</c:v>
                </c:pt>
                <c:pt idx="10">
                  <c:v>221</c:v>
                </c:pt>
                <c:pt idx="11">
                  <c:v>219.1</c:v>
                </c:pt>
                <c:pt idx="12">
                  <c:v>214.4</c:v>
                </c:pt>
                <c:pt idx="13">
                  <c:v>210.42000000000002</c:v>
                </c:pt>
                <c:pt idx="14">
                  <c:v>182.6</c:v>
                </c:pt>
                <c:pt idx="15">
                  <c:v>168.7</c:v>
                </c:pt>
                <c:pt idx="16">
                  <c:v>163.95000000000002</c:v>
                </c:pt>
                <c:pt idx="17">
                  <c:v>159.80000000000001</c:v>
                </c:pt>
                <c:pt idx="18">
                  <c:v>155.80000000000001</c:v>
                </c:pt>
                <c:pt idx="19">
                  <c:v>155.49</c:v>
                </c:pt>
                <c:pt idx="20">
                  <c:v>152.05000000000001</c:v>
                </c:pt>
                <c:pt idx="21">
                  <c:v>150.69999999999999</c:v>
                </c:pt>
                <c:pt idx="22">
                  <c:v>149.80000000000001</c:v>
                </c:pt>
                <c:pt idx="23">
                  <c:v>148.1</c:v>
                </c:pt>
                <c:pt idx="24">
                  <c:v>144.5</c:v>
                </c:pt>
                <c:pt idx="25">
                  <c:v>143</c:v>
                </c:pt>
                <c:pt idx="26">
                  <c:v>136.6</c:v>
                </c:pt>
                <c:pt idx="27">
                  <c:v>136.47</c:v>
                </c:pt>
                <c:pt idx="28">
                  <c:v>125.8</c:v>
                </c:pt>
                <c:pt idx="29">
                  <c:v>119.6</c:v>
                </c:pt>
                <c:pt idx="30">
                  <c:v>119.5</c:v>
                </c:pt>
                <c:pt idx="31">
                  <c:v>118</c:v>
                </c:pt>
                <c:pt idx="32">
                  <c:v>117</c:v>
                </c:pt>
                <c:pt idx="33">
                  <c:v>117</c:v>
                </c:pt>
                <c:pt idx="34">
                  <c:v>110.9</c:v>
                </c:pt>
                <c:pt idx="35">
                  <c:v>107.5</c:v>
                </c:pt>
                <c:pt idx="36">
                  <c:v>105</c:v>
                </c:pt>
                <c:pt idx="37">
                  <c:v>102</c:v>
                </c:pt>
                <c:pt idx="38">
                  <c:v>98.2</c:v>
                </c:pt>
                <c:pt idx="39">
                  <c:v>96.7</c:v>
                </c:pt>
              </c:numCache>
            </c:numRef>
          </c:val>
        </c:ser>
        <c:dLbls>
          <c:showVal val="1"/>
        </c:dLbls>
        <c:gapWidth val="75"/>
        <c:shape val="box"/>
        <c:axId val="81479936"/>
        <c:axId val="81485824"/>
        <c:axId val="0"/>
      </c:bar3DChart>
      <c:catAx>
        <c:axId val="81479936"/>
        <c:scaling>
          <c:orientation val="minMax"/>
        </c:scaling>
        <c:axPos val="b"/>
        <c:maj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81485824"/>
        <c:crosses val="autoZero"/>
        <c:auto val="1"/>
        <c:lblAlgn val="ctr"/>
        <c:lblOffset val="100"/>
      </c:catAx>
      <c:valAx>
        <c:axId val="81485824"/>
        <c:scaling>
          <c:orientation val="minMax"/>
        </c:scaling>
        <c:axPos val="l"/>
        <c:numFmt formatCode="General" sourceLinked="1"/>
        <c:majorTickMark val="none"/>
        <c:tickLblPos val="nextTo"/>
        <c:crossAx val="81479936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>
        <c:manualLayout>
          <c:layoutTarget val="inner"/>
          <c:xMode val="edge"/>
          <c:yMode val="edge"/>
          <c:x val="4.2874563684869159E-2"/>
          <c:y val="2.3170474595249593E-2"/>
          <c:w val="0.94347799548968203"/>
          <c:h val="0.78893919677156055"/>
        </c:manualLayout>
      </c:layout>
      <c:bar3DChart>
        <c:barDir val="col"/>
        <c:grouping val="clustered"/>
        <c:ser>
          <c:idx val="0"/>
          <c:order val="0"/>
          <c:spPr>
            <a:solidFill>
              <a:schemeClr val="accent2">
                <a:lumMod val="75000"/>
              </a:schemeClr>
            </a:solidFill>
          </c:spPr>
          <c:dLbls>
            <c:txPr>
              <a:bodyPr rot="-5400000" vert="horz"/>
              <a:lstStyle/>
              <a:p>
                <a:pPr>
                  <a:defRPr/>
                </a:pPr>
                <a:endParaRPr lang="ru-RU"/>
              </a:p>
            </c:txPr>
            <c:showVal val="1"/>
          </c:dLbls>
          <c:cat>
            <c:strRef>
              <c:f>'Рейтинг доцентов'!$C$43:$C$77</c:f>
              <c:strCache>
                <c:ptCount val="35"/>
                <c:pt idx="0">
                  <c:v>Тихомиров П.В.</c:v>
                </c:pt>
                <c:pt idx="1">
                  <c:v>Баранова И.М.</c:v>
                </c:pt>
                <c:pt idx="2">
                  <c:v>Косьянова В.Н.</c:v>
                </c:pt>
                <c:pt idx="3">
                  <c:v>Сычева Т.М.</c:v>
                </c:pt>
                <c:pt idx="4">
                  <c:v>Булхов Н.А.</c:v>
                </c:pt>
                <c:pt idx="5">
                  <c:v>Адамович И.Ю.</c:v>
                </c:pt>
                <c:pt idx="6">
                  <c:v>Шевелева Е.В.</c:v>
                </c:pt>
                <c:pt idx="7">
                  <c:v>Мироненко И.В.</c:v>
                </c:pt>
                <c:pt idx="8">
                  <c:v>Середина Н.С.</c:v>
                </c:pt>
                <c:pt idx="9">
                  <c:v>Ивашкин Ю.А.</c:v>
                </c:pt>
                <c:pt idx="10">
                  <c:v>Прокопенкова В.В.</c:v>
                </c:pt>
                <c:pt idx="11">
                  <c:v>Васюнина С.В.</c:v>
                </c:pt>
                <c:pt idx="12">
                  <c:v>Лукаш А.А.</c:v>
                </c:pt>
                <c:pt idx="13">
                  <c:v>Яковлев А.В.</c:v>
                </c:pt>
                <c:pt idx="14">
                  <c:v>Камозина О.В.</c:v>
                </c:pt>
                <c:pt idx="15">
                  <c:v>Симонов С.А.</c:v>
                </c:pt>
                <c:pt idx="16">
                  <c:v>Рыжикова Е.Г.</c:v>
                </c:pt>
                <c:pt idx="17">
                  <c:v>Кистерный Г.А.</c:v>
                </c:pt>
                <c:pt idx="18">
                  <c:v>Устинов М.В.</c:v>
                </c:pt>
                <c:pt idx="19">
                  <c:v>Ульянов А.А.</c:v>
                </c:pt>
                <c:pt idx="20">
                  <c:v>Шилин Б.И.</c:v>
                </c:pt>
                <c:pt idx="21">
                  <c:v>Неруш М.Н.</c:v>
                </c:pt>
                <c:pt idx="22">
                  <c:v>Швачко С.Н.</c:v>
                </c:pt>
                <c:pt idx="23">
                  <c:v>Андриянов С.В.</c:v>
                </c:pt>
                <c:pt idx="24">
                  <c:v>Козлова Е.М.</c:v>
                </c:pt>
                <c:pt idx="25">
                  <c:v>Конова В.И.</c:v>
                </c:pt>
                <c:pt idx="26">
                  <c:v>Кулеш И.А.</c:v>
                </c:pt>
                <c:pt idx="27">
                  <c:v>Прокуров М.Ю.</c:v>
                </c:pt>
                <c:pt idx="28">
                  <c:v>Синицын С.С.</c:v>
                </c:pt>
                <c:pt idx="29">
                  <c:v>Дмитриева Н.В.</c:v>
                </c:pt>
                <c:pt idx="30">
                  <c:v>Вощукова Е.А.</c:v>
                </c:pt>
                <c:pt idx="31">
                  <c:v>Моисеев Г.Д.</c:v>
                </c:pt>
                <c:pt idx="32">
                  <c:v>Нестеров А.В.</c:v>
                </c:pt>
                <c:pt idx="33">
                  <c:v>Алексеева Г.Д.</c:v>
                </c:pt>
                <c:pt idx="34">
                  <c:v>Афанасьева Н.А.</c:v>
                </c:pt>
              </c:strCache>
            </c:strRef>
          </c:cat>
          <c:val>
            <c:numRef>
              <c:f>'Рейтинг доцентов'!$D$43:$D$77</c:f>
              <c:numCache>
                <c:formatCode>General</c:formatCode>
                <c:ptCount val="35"/>
                <c:pt idx="0">
                  <c:v>91</c:v>
                </c:pt>
                <c:pt idx="1">
                  <c:v>88.35</c:v>
                </c:pt>
                <c:pt idx="2">
                  <c:v>88</c:v>
                </c:pt>
                <c:pt idx="3">
                  <c:v>86</c:v>
                </c:pt>
                <c:pt idx="4">
                  <c:v>84</c:v>
                </c:pt>
                <c:pt idx="5">
                  <c:v>80</c:v>
                </c:pt>
                <c:pt idx="6">
                  <c:v>76.2</c:v>
                </c:pt>
                <c:pt idx="7">
                  <c:v>76</c:v>
                </c:pt>
                <c:pt idx="8">
                  <c:v>75.8</c:v>
                </c:pt>
                <c:pt idx="9">
                  <c:v>71.2</c:v>
                </c:pt>
                <c:pt idx="10">
                  <c:v>70.5</c:v>
                </c:pt>
                <c:pt idx="11">
                  <c:v>70</c:v>
                </c:pt>
                <c:pt idx="12">
                  <c:v>69</c:v>
                </c:pt>
                <c:pt idx="13">
                  <c:v>67</c:v>
                </c:pt>
                <c:pt idx="14">
                  <c:v>65</c:v>
                </c:pt>
                <c:pt idx="15">
                  <c:v>64.5</c:v>
                </c:pt>
                <c:pt idx="16">
                  <c:v>64.5</c:v>
                </c:pt>
                <c:pt idx="17">
                  <c:v>62.1</c:v>
                </c:pt>
                <c:pt idx="18">
                  <c:v>61.5</c:v>
                </c:pt>
                <c:pt idx="19">
                  <c:v>61.2</c:v>
                </c:pt>
                <c:pt idx="20">
                  <c:v>61</c:v>
                </c:pt>
                <c:pt idx="21">
                  <c:v>60.5</c:v>
                </c:pt>
                <c:pt idx="22">
                  <c:v>60.449999999999996</c:v>
                </c:pt>
                <c:pt idx="23">
                  <c:v>60</c:v>
                </c:pt>
                <c:pt idx="24">
                  <c:v>60</c:v>
                </c:pt>
                <c:pt idx="25">
                  <c:v>59.8</c:v>
                </c:pt>
                <c:pt idx="26">
                  <c:v>59.1</c:v>
                </c:pt>
                <c:pt idx="27">
                  <c:v>59</c:v>
                </c:pt>
                <c:pt idx="28">
                  <c:v>58</c:v>
                </c:pt>
                <c:pt idx="29">
                  <c:v>57.5</c:v>
                </c:pt>
                <c:pt idx="30">
                  <c:v>57.1</c:v>
                </c:pt>
                <c:pt idx="31">
                  <c:v>56.720000000000006</c:v>
                </c:pt>
                <c:pt idx="32">
                  <c:v>56.5</c:v>
                </c:pt>
                <c:pt idx="33">
                  <c:v>56</c:v>
                </c:pt>
                <c:pt idx="34">
                  <c:v>55.5</c:v>
                </c:pt>
              </c:numCache>
            </c:numRef>
          </c:val>
        </c:ser>
        <c:dLbls>
          <c:showVal val="1"/>
        </c:dLbls>
        <c:gapWidth val="75"/>
        <c:shape val="box"/>
        <c:axId val="82722816"/>
        <c:axId val="82724352"/>
        <c:axId val="0"/>
      </c:bar3DChart>
      <c:catAx>
        <c:axId val="82722816"/>
        <c:scaling>
          <c:orientation val="minMax"/>
        </c:scaling>
        <c:axPos val="b"/>
        <c:majorTickMark val="none"/>
        <c:tickLblPos val="nextTo"/>
        <c:txPr>
          <a:bodyPr rot="-5400000" vert="horz" anchor="t" anchorCtr="0"/>
          <a:lstStyle/>
          <a:p>
            <a:pPr>
              <a:defRPr/>
            </a:pPr>
            <a:endParaRPr lang="ru-RU"/>
          </a:p>
        </c:txPr>
        <c:crossAx val="82724352"/>
        <c:crosses val="autoZero"/>
        <c:auto val="1"/>
        <c:lblAlgn val="ctr"/>
        <c:lblOffset val="100"/>
      </c:catAx>
      <c:valAx>
        <c:axId val="82724352"/>
        <c:scaling>
          <c:orientation val="minMax"/>
        </c:scaling>
        <c:axPos val="l"/>
        <c:numFmt formatCode="General" sourceLinked="1"/>
        <c:majorTickMark val="none"/>
        <c:tickLblPos val="nextTo"/>
        <c:crossAx val="82722816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solidFill>
              <a:srgbClr val="C0504D">
                <a:lumMod val="75000"/>
              </a:srgbClr>
            </a:solidFill>
          </c:spPr>
          <c:dLbls>
            <c:showVal val="1"/>
          </c:dLbls>
          <c:cat>
            <c:strRef>
              <c:f>'Рейтинг доцентов'!$C$78:$C$106</c:f>
              <c:strCache>
                <c:ptCount val="29"/>
                <c:pt idx="0">
                  <c:v>Глазун И.Н.</c:v>
                </c:pt>
                <c:pt idx="1">
                  <c:v>Глотова Т.И.</c:v>
                </c:pt>
                <c:pt idx="2">
                  <c:v>Новиков С.П.</c:v>
                </c:pt>
                <c:pt idx="3">
                  <c:v>Амелин А.А.</c:v>
                </c:pt>
                <c:pt idx="4">
                  <c:v>Рудакова И.В.</c:v>
                </c:pt>
                <c:pt idx="5">
                  <c:v>Забелина Л.Н.</c:v>
                </c:pt>
                <c:pt idx="6">
                  <c:v>Дубогрызова И.А.</c:v>
                </c:pt>
                <c:pt idx="7">
                  <c:v>Меркелов В.М.</c:v>
                </c:pt>
                <c:pt idx="8">
                  <c:v>Иванченкова О.А.</c:v>
                </c:pt>
                <c:pt idx="9">
                  <c:v>Балухта Л.П.</c:v>
                </c:pt>
                <c:pt idx="10">
                  <c:v>Токар Н.И.</c:v>
                </c:pt>
                <c:pt idx="11">
                  <c:v>Кузько А.В.</c:v>
                </c:pt>
                <c:pt idx="12">
                  <c:v>Евстратов Н.П.</c:v>
                </c:pt>
                <c:pt idx="13">
                  <c:v>Чайка О.Р.</c:v>
                </c:pt>
                <c:pt idx="14">
                  <c:v>Романов В.А.</c:v>
                </c:pt>
                <c:pt idx="15">
                  <c:v>Мащенко Т.В.</c:v>
                </c:pt>
                <c:pt idx="16">
                  <c:v>Костюченко Д. А.</c:v>
                </c:pt>
                <c:pt idx="17">
                  <c:v>Томлеева С.В.</c:v>
                </c:pt>
                <c:pt idx="18">
                  <c:v>Мироненко Е.В.</c:v>
                </c:pt>
                <c:pt idx="19">
                  <c:v>Чернышова Е.В.</c:v>
                </c:pt>
                <c:pt idx="20">
                  <c:v>Смирнова М.Ю.</c:v>
                </c:pt>
                <c:pt idx="21">
                  <c:v>Камынин В.В.</c:v>
                </c:pt>
                <c:pt idx="22">
                  <c:v>Отлева Т.И.</c:v>
                </c:pt>
                <c:pt idx="23">
                  <c:v>Прусс Б.Н.</c:v>
                </c:pt>
                <c:pt idx="24">
                  <c:v>Стрекалова И.В.</c:v>
                </c:pt>
                <c:pt idx="25">
                  <c:v>Юркова О.Н.</c:v>
                </c:pt>
                <c:pt idx="26">
                  <c:v>Курченко Н.С.</c:v>
                </c:pt>
                <c:pt idx="27">
                  <c:v>Янченко В.С.</c:v>
                </c:pt>
                <c:pt idx="28">
                  <c:v>Мощенков В.Е.</c:v>
                </c:pt>
              </c:strCache>
            </c:strRef>
          </c:cat>
          <c:val>
            <c:numRef>
              <c:f>'Рейтинг доцентов'!$D$78:$D$106</c:f>
              <c:numCache>
                <c:formatCode>General</c:formatCode>
                <c:ptCount val="29"/>
                <c:pt idx="0">
                  <c:v>54.1</c:v>
                </c:pt>
                <c:pt idx="1">
                  <c:v>54</c:v>
                </c:pt>
                <c:pt idx="2">
                  <c:v>52</c:v>
                </c:pt>
                <c:pt idx="3">
                  <c:v>51.660000000000004</c:v>
                </c:pt>
                <c:pt idx="4">
                  <c:v>51</c:v>
                </c:pt>
                <c:pt idx="5">
                  <c:v>48</c:v>
                </c:pt>
                <c:pt idx="6">
                  <c:v>48</c:v>
                </c:pt>
                <c:pt idx="7">
                  <c:v>47.04</c:v>
                </c:pt>
                <c:pt idx="8">
                  <c:v>41</c:v>
                </c:pt>
                <c:pt idx="9">
                  <c:v>40.9</c:v>
                </c:pt>
                <c:pt idx="10">
                  <c:v>38</c:v>
                </c:pt>
                <c:pt idx="11">
                  <c:v>38</c:v>
                </c:pt>
                <c:pt idx="12">
                  <c:v>37.5</c:v>
                </c:pt>
                <c:pt idx="13">
                  <c:v>37</c:v>
                </c:pt>
                <c:pt idx="14">
                  <c:v>36.5</c:v>
                </c:pt>
                <c:pt idx="15">
                  <c:v>36</c:v>
                </c:pt>
                <c:pt idx="16">
                  <c:v>36</c:v>
                </c:pt>
                <c:pt idx="17">
                  <c:v>36</c:v>
                </c:pt>
                <c:pt idx="18">
                  <c:v>35</c:v>
                </c:pt>
                <c:pt idx="19">
                  <c:v>34</c:v>
                </c:pt>
                <c:pt idx="20">
                  <c:v>33.700000000000003</c:v>
                </c:pt>
                <c:pt idx="21">
                  <c:v>32.120000000000005</c:v>
                </c:pt>
                <c:pt idx="22">
                  <c:v>31.279999999999998</c:v>
                </c:pt>
                <c:pt idx="23">
                  <c:v>30</c:v>
                </c:pt>
                <c:pt idx="24">
                  <c:v>30</c:v>
                </c:pt>
                <c:pt idx="25">
                  <c:v>29</c:v>
                </c:pt>
                <c:pt idx="26">
                  <c:v>27</c:v>
                </c:pt>
                <c:pt idx="27">
                  <c:v>26</c:v>
                </c:pt>
                <c:pt idx="28">
                  <c:v>24</c:v>
                </c:pt>
              </c:numCache>
            </c:numRef>
          </c:val>
        </c:ser>
        <c:dLbls>
          <c:showVal val="1"/>
        </c:dLbls>
        <c:gapWidth val="75"/>
        <c:shape val="box"/>
        <c:axId val="82749312"/>
        <c:axId val="82750848"/>
        <c:axId val="0"/>
      </c:bar3DChart>
      <c:catAx>
        <c:axId val="82749312"/>
        <c:scaling>
          <c:orientation val="minMax"/>
        </c:scaling>
        <c:axPos val="b"/>
        <c:maj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82750848"/>
        <c:crosses val="autoZero"/>
        <c:auto val="1"/>
        <c:lblAlgn val="ctr"/>
        <c:lblOffset val="100"/>
      </c:catAx>
      <c:valAx>
        <c:axId val="82750848"/>
        <c:scaling>
          <c:orientation val="minMax"/>
        </c:scaling>
        <c:axPos val="l"/>
        <c:numFmt formatCode="General" sourceLinked="1"/>
        <c:majorTickMark val="none"/>
        <c:tickLblPos val="nextTo"/>
        <c:crossAx val="82749312"/>
        <c:crosses val="autoZero"/>
        <c:crossBetween val="between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solidFill>
              <a:schemeClr val="accent3">
                <a:lumMod val="75000"/>
              </a:schemeClr>
            </a:solidFill>
          </c:spPr>
          <c:dLbls>
            <c:showVal val="1"/>
          </c:dLbls>
          <c:cat>
            <c:strRef>
              <c:f>'Рейтинг ассистентов и преподов'!$C$3:$C$24</c:f>
              <c:strCache>
                <c:ptCount val="22"/>
                <c:pt idx="0">
                  <c:v>Алешина И.А.</c:v>
                </c:pt>
                <c:pt idx="1">
                  <c:v>Ботина Е.Н. </c:v>
                </c:pt>
                <c:pt idx="2">
                  <c:v>Ботаговский М.В.</c:v>
                </c:pt>
                <c:pt idx="3">
                  <c:v>Сальникова Н.А. </c:v>
                </c:pt>
                <c:pt idx="4">
                  <c:v>Гайлитис Д.И.</c:v>
                </c:pt>
                <c:pt idx="5">
                  <c:v>Цыганкова Е.А.</c:v>
                </c:pt>
                <c:pt idx="6">
                  <c:v>Козлова О.Н. </c:v>
                </c:pt>
                <c:pt idx="7">
                  <c:v>Тулянкина Н.А. </c:v>
                </c:pt>
                <c:pt idx="8">
                  <c:v>Хоменок М.А.</c:v>
                </c:pt>
                <c:pt idx="9">
                  <c:v>Внученкова Т.А.</c:v>
                </c:pt>
                <c:pt idx="10">
                  <c:v>Обозов А.А.</c:v>
                </c:pt>
                <c:pt idx="11">
                  <c:v>Пикин Д.Ю.</c:v>
                </c:pt>
                <c:pt idx="12">
                  <c:v>Симохин С.П.</c:v>
                </c:pt>
                <c:pt idx="13">
                  <c:v>Викторов Д.А.</c:v>
                </c:pt>
                <c:pt idx="14">
                  <c:v>Зезюля В.С.</c:v>
                </c:pt>
                <c:pt idx="15">
                  <c:v>Луцевич А.А.</c:v>
                </c:pt>
                <c:pt idx="16">
                  <c:v>Сидоров В.А.</c:v>
                </c:pt>
                <c:pt idx="17">
                  <c:v>Иванова О.В.</c:v>
                </c:pt>
                <c:pt idx="18">
                  <c:v>Тарасова Н.В.</c:v>
                </c:pt>
                <c:pt idx="19">
                  <c:v>Полехин В.Г.</c:v>
                </c:pt>
                <c:pt idx="20">
                  <c:v>Тишин С.Н.</c:v>
                </c:pt>
                <c:pt idx="21">
                  <c:v>Рыбкин Н.Н.</c:v>
                </c:pt>
              </c:strCache>
            </c:strRef>
          </c:cat>
          <c:val>
            <c:numRef>
              <c:f>'Рейтинг ассистентов и преподов'!$D$3:$D$24</c:f>
              <c:numCache>
                <c:formatCode>General</c:formatCode>
                <c:ptCount val="22"/>
                <c:pt idx="0">
                  <c:v>207</c:v>
                </c:pt>
                <c:pt idx="1">
                  <c:v>189.4</c:v>
                </c:pt>
                <c:pt idx="2">
                  <c:v>83.72</c:v>
                </c:pt>
                <c:pt idx="3">
                  <c:v>83.1</c:v>
                </c:pt>
                <c:pt idx="4">
                  <c:v>69.940000000000012</c:v>
                </c:pt>
                <c:pt idx="5">
                  <c:v>59.9</c:v>
                </c:pt>
                <c:pt idx="6">
                  <c:v>33</c:v>
                </c:pt>
                <c:pt idx="7">
                  <c:v>27</c:v>
                </c:pt>
                <c:pt idx="8">
                  <c:v>27</c:v>
                </c:pt>
                <c:pt idx="9">
                  <c:v>23</c:v>
                </c:pt>
                <c:pt idx="10">
                  <c:v>21</c:v>
                </c:pt>
                <c:pt idx="11">
                  <c:v>20.21</c:v>
                </c:pt>
                <c:pt idx="12">
                  <c:v>18</c:v>
                </c:pt>
                <c:pt idx="13">
                  <c:v>18</c:v>
                </c:pt>
                <c:pt idx="14">
                  <c:v>16</c:v>
                </c:pt>
                <c:pt idx="15">
                  <c:v>13.02</c:v>
                </c:pt>
                <c:pt idx="16">
                  <c:v>12</c:v>
                </c:pt>
                <c:pt idx="17">
                  <c:v>6</c:v>
                </c:pt>
                <c:pt idx="18">
                  <c:v>4.53</c:v>
                </c:pt>
                <c:pt idx="19">
                  <c:v>4</c:v>
                </c:pt>
                <c:pt idx="20">
                  <c:v>3</c:v>
                </c:pt>
                <c:pt idx="21">
                  <c:v>1</c:v>
                </c:pt>
              </c:numCache>
            </c:numRef>
          </c:val>
        </c:ser>
        <c:dLbls>
          <c:showVal val="1"/>
        </c:dLbls>
        <c:gapWidth val="75"/>
        <c:shape val="box"/>
        <c:axId val="82856192"/>
        <c:axId val="82870272"/>
        <c:axId val="0"/>
      </c:bar3DChart>
      <c:catAx>
        <c:axId val="82856192"/>
        <c:scaling>
          <c:orientation val="minMax"/>
        </c:scaling>
        <c:axPos val="b"/>
        <c:majorTickMark val="none"/>
        <c:tickLblPos val="nextTo"/>
        <c:crossAx val="82870272"/>
        <c:crosses val="autoZero"/>
        <c:auto val="1"/>
        <c:lblAlgn val="ctr"/>
        <c:lblOffset val="100"/>
      </c:catAx>
      <c:valAx>
        <c:axId val="82870272"/>
        <c:scaling>
          <c:orientation val="minMax"/>
        </c:scaling>
        <c:axPos val="l"/>
        <c:numFmt formatCode="General" sourceLinked="1"/>
        <c:majorTickMark val="none"/>
        <c:tickLblPos val="nextTo"/>
        <c:crossAx val="82856192"/>
        <c:crosses val="autoZero"/>
        <c:crossBetween val="between"/>
      </c:val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dPt>
            <c:idx val="1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4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5"/>
            <c:spPr>
              <a:solidFill>
                <a:srgbClr val="C0504D">
                  <a:lumMod val="75000"/>
                </a:srgbClr>
              </a:solidFill>
            </c:spPr>
          </c:dPt>
          <c:dPt>
            <c:idx val="6"/>
            <c:spPr>
              <a:solidFill>
                <a:srgbClr val="FFC000"/>
              </a:solidFill>
            </c:spPr>
          </c:dPt>
          <c:dPt>
            <c:idx val="7"/>
            <c:spPr>
              <a:solidFill>
                <a:srgbClr val="9BBB59">
                  <a:lumMod val="75000"/>
                </a:srgbClr>
              </a:solidFill>
            </c:spPr>
          </c:dPt>
          <c:dPt>
            <c:idx val="8"/>
            <c:spPr>
              <a:solidFill>
                <a:srgbClr val="FFC000"/>
              </a:solidFill>
            </c:spPr>
          </c:dPt>
          <c:dPt>
            <c:idx val="9"/>
            <c:spPr>
              <a:solidFill>
                <a:srgbClr val="C0504D">
                  <a:lumMod val="75000"/>
                </a:srgbClr>
              </a:solidFill>
            </c:spPr>
          </c:dPt>
          <c:dPt>
            <c:idx val="10"/>
            <c:spPr>
              <a:solidFill>
                <a:srgbClr val="C0504D">
                  <a:lumMod val="75000"/>
                </a:srgbClr>
              </a:solidFill>
            </c:spPr>
          </c:dPt>
          <c:dPt>
            <c:idx val="11"/>
            <c:spPr>
              <a:solidFill>
                <a:srgbClr val="FFC000"/>
              </a:solidFill>
            </c:spPr>
          </c:dPt>
          <c:dPt>
            <c:idx val="12"/>
            <c:spPr>
              <a:solidFill>
                <a:srgbClr val="FFC000"/>
              </a:solidFill>
            </c:spPr>
          </c:dPt>
          <c:dPt>
            <c:idx val="13"/>
            <c:spPr>
              <a:solidFill>
                <a:srgbClr val="9BBB59">
                  <a:lumMod val="75000"/>
                </a:srgbClr>
              </a:solidFill>
            </c:spPr>
          </c:dPt>
          <c:dPt>
            <c:idx val="14"/>
            <c:spPr>
              <a:solidFill>
                <a:srgbClr val="9BBB59">
                  <a:lumMod val="75000"/>
                </a:srgbClr>
              </a:solidFill>
            </c:spPr>
          </c:dPt>
          <c:dPt>
            <c:idx val="15"/>
            <c:spPr>
              <a:solidFill>
                <a:srgbClr val="C0504D">
                  <a:lumMod val="75000"/>
                </a:srgbClr>
              </a:solidFill>
            </c:spPr>
          </c:dPt>
          <c:dPt>
            <c:idx val="17"/>
            <c:spPr>
              <a:solidFill>
                <a:srgbClr val="FFC000"/>
              </a:solidFill>
            </c:spPr>
          </c:dPt>
          <c:dPt>
            <c:idx val="18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19"/>
            <c:spPr>
              <a:solidFill>
                <a:srgbClr val="9BBB59">
                  <a:lumMod val="75000"/>
                </a:srgbClr>
              </a:solidFill>
            </c:spPr>
          </c:dPt>
          <c:dPt>
            <c:idx val="20"/>
            <c:spPr>
              <a:solidFill>
                <a:srgbClr val="FFC000"/>
              </a:solidFill>
            </c:spPr>
          </c:dPt>
          <c:dPt>
            <c:idx val="21"/>
            <c:spPr>
              <a:solidFill>
                <a:srgbClr val="C0504D">
                  <a:lumMod val="75000"/>
                </a:srgbClr>
              </a:solidFill>
            </c:spPr>
          </c:dPt>
          <c:dLbls>
            <c:showVal val="1"/>
          </c:dLbls>
          <c:cat>
            <c:strRef>
              <c:f>'По институтам и кафедрам'!$L$15:$L$36</c:f>
              <c:strCache>
                <c:ptCount val="22"/>
                <c:pt idx="0">
                  <c:v>ЭОББУ</c:v>
                </c:pt>
                <c:pt idx="1">
                  <c:v>ПСК</c:v>
                </c:pt>
                <c:pt idx="2">
                  <c:v>ЭиМ</c:v>
                </c:pt>
                <c:pt idx="3">
                  <c:v>ГУиФ</c:v>
                </c:pt>
                <c:pt idx="4">
                  <c:v>ФИиС</c:v>
                </c:pt>
                <c:pt idx="5">
                  <c:v>Механика</c:v>
                </c:pt>
                <c:pt idx="6">
                  <c:v>ПЭиТБ</c:v>
                </c:pt>
                <c:pt idx="7">
                  <c:v>Математика</c:v>
                </c:pt>
                <c:pt idx="8">
                  <c:v>ТТМиС</c:v>
                </c:pt>
                <c:pt idx="9">
                  <c:v>СП</c:v>
                </c:pt>
                <c:pt idx="10">
                  <c:v>АД</c:v>
                </c:pt>
                <c:pt idx="11">
                  <c:v>ЛАиСПС</c:v>
                </c:pt>
                <c:pt idx="12">
                  <c:v>ЛД</c:v>
                </c:pt>
                <c:pt idx="13">
                  <c:v>РиИЯ</c:v>
                </c:pt>
                <c:pt idx="14">
                  <c:v>Физика</c:v>
                </c:pt>
                <c:pt idx="15">
                  <c:v>ЭАПП</c:v>
                </c:pt>
                <c:pt idx="16">
                  <c:v>ИТ</c:v>
                </c:pt>
                <c:pt idx="17">
                  <c:v>ТД</c:v>
                </c:pt>
                <c:pt idx="18">
                  <c:v>Графика</c:v>
                </c:pt>
                <c:pt idx="19">
                  <c:v>Физвоспитание</c:v>
                </c:pt>
                <c:pt idx="20">
                  <c:v>МиМ</c:v>
                </c:pt>
                <c:pt idx="21">
                  <c:v>СК</c:v>
                </c:pt>
              </c:strCache>
            </c:strRef>
          </c:cat>
          <c:val>
            <c:numRef>
              <c:f>'По институтам и кафедрам'!$M$15:$M$36</c:f>
              <c:numCache>
                <c:formatCode>General</c:formatCode>
                <c:ptCount val="22"/>
                <c:pt idx="0" formatCode="0.0">
                  <c:v>227.4</c:v>
                </c:pt>
                <c:pt idx="1">
                  <c:v>212.4</c:v>
                </c:pt>
                <c:pt idx="2">
                  <c:v>209.58</c:v>
                </c:pt>
                <c:pt idx="3">
                  <c:v>193.7</c:v>
                </c:pt>
                <c:pt idx="4">
                  <c:v>130.1</c:v>
                </c:pt>
                <c:pt idx="5">
                  <c:v>129.16999999999999</c:v>
                </c:pt>
                <c:pt idx="6">
                  <c:v>119.6</c:v>
                </c:pt>
                <c:pt idx="7">
                  <c:v>113.16</c:v>
                </c:pt>
                <c:pt idx="8">
                  <c:v>101.3</c:v>
                </c:pt>
                <c:pt idx="9">
                  <c:v>92.2</c:v>
                </c:pt>
                <c:pt idx="10">
                  <c:v>91.9</c:v>
                </c:pt>
                <c:pt idx="11">
                  <c:v>83.4</c:v>
                </c:pt>
                <c:pt idx="12">
                  <c:v>77.7</c:v>
                </c:pt>
                <c:pt idx="13">
                  <c:v>69.2</c:v>
                </c:pt>
                <c:pt idx="14">
                  <c:v>61.25</c:v>
                </c:pt>
                <c:pt idx="15">
                  <c:v>61.1</c:v>
                </c:pt>
                <c:pt idx="16">
                  <c:v>60.1</c:v>
                </c:pt>
                <c:pt idx="17">
                  <c:v>51.6</c:v>
                </c:pt>
                <c:pt idx="18">
                  <c:v>51.1</c:v>
                </c:pt>
                <c:pt idx="19">
                  <c:v>44.1</c:v>
                </c:pt>
                <c:pt idx="20">
                  <c:v>48.78</c:v>
                </c:pt>
                <c:pt idx="21">
                  <c:v>31.5</c:v>
                </c:pt>
              </c:numCache>
            </c:numRef>
          </c:val>
        </c:ser>
        <c:dLbls>
          <c:showVal val="1"/>
        </c:dLbls>
        <c:gapWidth val="75"/>
        <c:shape val="box"/>
        <c:axId val="96824320"/>
        <c:axId val="96826112"/>
        <c:axId val="0"/>
      </c:bar3DChart>
      <c:catAx>
        <c:axId val="96824320"/>
        <c:scaling>
          <c:orientation val="minMax"/>
        </c:scaling>
        <c:axPos val="b"/>
        <c:majorTickMark val="none"/>
        <c:tickLblPos val="nextTo"/>
        <c:crossAx val="96826112"/>
        <c:crosses val="autoZero"/>
        <c:auto val="1"/>
        <c:lblAlgn val="ctr"/>
        <c:lblOffset val="100"/>
      </c:catAx>
      <c:valAx>
        <c:axId val="96826112"/>
        <c:scaling>
          <c:orientation val="minMax"/>
        </c:scaling>
        <c:axPos val="l"/>
        <c:numFmt formatCode="0.0" sourceLinked="1"/>
        <c:majorTickMark val="none"/>
        <c:tickLblPos val="nextTo"/>
        <c:crossAx val="96824320"/>
        <c:crosses val="autoZero"/>
        <c:crossBetween val="between"/>
      </c:valAx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dPt>
            <c:idx val="1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2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1.9444444444444445E-2"/>
                  <c:y val="-3.8094971463766794E-2"/>
                </c:manualLayout>
              </c:layout>
              <c:showVal val="1"/>
            </c:dLbl>
            <c:dLbl>
              <c:idx val="1"/>
              <c:layout>
                <c:manualLayout>
                  <c:x val="2.2222222222222233E-2"/>
                  <c:y val="-3.1745809553138986E-2"/>
                </c:manualLayout>
              </c:layout>
              <c:showVal val="1"/>
            </c:dLbl>
            <c:dLbl>
              <c:idx val="2"/>
              <c:layout>
                <c:manualLayout>
                  <c:x val="2.5000000000000001E-2"/>
                  <c:y val="-6.3491619106277972E-2"/>
                </c:manualLayout>
              </c:layout>
              <c:showVal val="1"/>
            </c:dLbl>
            <c:dLbl>
              <c:idx val="3"/>
              <c:layout>
                <c:manualLayout>
                  <c:x val="1.6666666666666673E-2"/>
                  <c:y val="-4.4444133374394575E-2"/>
                </c:manualLayout>
              </c:layout>
              <c:showVal val="1"/>
            </c:dLbl>
            <c:showVal val="1"/>
          </c:dLbls>
          <c:cat>
            <c:strRef>
              <c:f>'По институтам и кафедрам'!$H$15:$H$18</c:f>
              <c:strCache>
                <c:ptCount val="4"/>
                <c:pt idx="0">
                  <c:v>ИЭИ</c:v>
                </c:pt>
                <c:pt idx="1">
                  <c:v>СИ</c:v>
                </c:pt>
                <c:pt idx="2">
                  <c:v>ФОПиПК</c:v>
                </c:pt>
                <c:pt idx="3">
                  <c:v>ИЛКТиЭ</c:v>
                </c:pt>
              </c:strCache>
            </c:strRef>
          </c:cat>
          <c:val>
            <c:numRef>
              <c:f>'По институтам и кафедрам'!$I$15:$I$18</c:f>
              <c:numCache>
                <c:formatCode>General</c:formatCode>
                <c:ptCount val="4"/>
                <c:pt idx="0">
                  <c:v>157.69999999999999</c:v>
                </c:pt>
                <c:pt idx="1">
                  <c:v>96.8</c:v>
                </c:pt>
                <c:pt idx="2">
                  <c:v>85.5</c:v>
                </c:pt>
                <c:pt idx="3">
                  <c:v>80.400000000000006</c:v>
                </c:pt>
              </c:numCache>
            </c:numRef>
          </c:val>
        </c:ser>
        <c:dLbls>
          <c:showVal val="1"/>
        </c:dLbls>
        <c:gapWidth val="75"/>
        <c:shape val="box"/>
        <c:axId val="96851072"/>
        <c:axId val="96852608"/>
        <c:axId val="0"/>
      </c:bar3DChart>
      <c:catAx>
        <c:axId val="96851072"/>
        <c:scaling>
          <c:orientation val="minMax"/>
        </c:scaling>
        <c:axPos val="b"/>
        <c:majorTickMark val="none"/>
        <c:tickLblPos val="nextTo"/>
        <c:crossAx val="96852608"/>
        <c:crosses val="autoZero"/>
        <c:auto val="1"/>
        <c:lblAlgn val="ctr"/>
        <c:lblOffset val="100"/>
      </c:catAx>
      <c:valAx>
        <c:axId val="96852608"/>
        <c:scaling>
          <c:orientation val="minMax"/>
        </c:scaling>
        <c:axPos val="l"/>
        <c:numFmt formatCode="General" sourceLinked="1"/>
        <c:majorTickMark val="none"/>
        <c:tickLblPos val="nextTo"/>
        <c:crossAx val="96851072"/>
        <c:crosses val="autoZero"/>
        <c:crossBetween val="between"/>
      </c:valAx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dLbls>
            <c:dLblPos val="outEnd"/>
            <c:showVal val="1"/>
          </c:dLbls>
          <c:cat>
            <c:strRef>
              <c:f>Лист1!$I$6:$I$27</c:f>
              <c:strCache>
                <c:ptCount val="22"/>
                <c:pt idx="0">
                  <c:v>Лукутцова Н.П.</c:v>
                </c:pt>
                <c:pt idx="1">
                  <c:v>Серпик И.Н.</c:v>
                </c:pt>
                <c:pt idx="2">
                  <c:v>Цублова Е.Г.</c:v>
                </c:pt>
                <c:pt idx="3">
                  <c:v>Плотников В.В.</c:v>
                </c:pt>
                <c:pt idx="4">
                  <c:v>Кузовлева И.А.</c:v>
                </c:pt>
                <c:pt idx="5">
                  <c:v>Ковалевский  В.В.</c:v>
                </c:pt>
                <c:pt idx="6">
                  <c:v>Хохлова М.В.</c:v>
                </c:pt>
                <c:pt idx="7">
                  <c:v>Ахременко С.А.</c:v>
                </c:pt>
                <c:pt idx="8">
                  <c:v>Кисель Ю.Е.</c:v>
                </c:pt>
                <c:pt idx="9">
                  <c:v>Перепечина Ю.И.</c:v>
                </c:pt>
                <c:pt idx="10">
                  <c:v>Кулагина Н.А. </c:v>
                </c:pt>
                <c:pt idx="11">
                  <c:v>Иванов В.П.</c:v>
                </c:pt>
                <c:pt idx="12">
                  <c:v>Пашаян А.А.</c:v>
                </c:pt>
                <c:pt idx="13">
                  <c:v>Маркина З.Н.</c:v>
                </c:pt>
                <c:pt idx="14">
                  <c:v>Заикин А.Н.</c:v>
                </c:pt>
                <c:pt idx="15">
                  <c:v>Романенко А.А.</c:v>
                </c:pt>
                <c:pt idx="16">
                  <c:v>Шелухо В.П.</c:v>
                </c:pt>
                <c:pt idx="17">
                  <c:v>Берестов В.Л.</c:v>
                </c:pt>
                <c:pt idx="18">
                  <c:v>Городков А.В.</c:v>
                </c:pt>
                <c:pt idx="19">
                  <c:v>Сергеева Н.Д.</c:v>
                </c:pt>
                <c:pt idx="20">
                  <c:v>Смирнов С.И.</c:v>
                </c:pt>
                <c:pt idx="21">
                  <c:v>Ткаченко А.Н.</c:v>
                </c:pt>
              </c:strCache>
            </c:strRef>
          </c:cat>
          <c:val>
            <c:numRef>
              <c:f>Лист1!$J$6:$J$27</c:f>
              <c:numCache>
                <c:formatCode>General</c:formatCode>
                <c:ptCount val="22"/>
                <c:pt idx="0">
                  <c:v>1096.46</c:v>
                </c:pt>
                <c:pt idx="1">
                  <c:v>703.81999999999994</c:v>
                </c:pt>
                <c:pt idx="2">
                  <c:v>614.13</c:v>
                </c:pt>
                <c:pt idx="3">
                  <c:v>587.64</c:v>
                </c:pt>
                <c:pt idx="4">
                  <c:v>549.245</c:v>
                </c:pt>
                <c:pt idx="5">
                  <c:v>279.27</c:v>
                </c:pt>
                <c:pt idx="6">
                  <c:v>256.72999999999996</c:v>
                </c:pt>
                <c:pt idx="7">
                  <c:v>247.57</c:v>
                </c:pt>
                <c:pt idx="8">
                  <c:v>246.12</c:v>
                </c:pt>
                <c:pt idx="9">
                  <c:v>243.95000000000002</c:v>
                </c:pt>
                <c:pt idx="10">
                  <c:v>209</c:v>
                </c:pt>
                <c:pt idx="11">
                  <c:v>193.2</c:v>
                </c:pt>
                <c:pt idx="12">
                  <c:v>190.44</c:v>
                </c:pt>
                <c:pt idx="13">
                  <c:v>162.10999999999999</c:v>
                </c:pt>
                <c:pt idx="14">
                  <c:v>155.12</c:v>
                </c:pt>
                <c:pt idx="15">
                  <c:v>138.26999999999998</c:v>
                </c:pt>
                <c:pt idx="16">
                  <c:v>125.75</c:v>
                </c:pt>
                <c:pt idx="17">
                  <c:v>118.66</c:v>
                </c:pt>
                <c:pt idx="18">
                  <c:v>81.23</c:v>
                </c:pt>
                <c:pt idx="19">
                  <c:v>76.3</c:v>
                </c:pt>
                <c:pt idx="20">
                  <c:v>47.720000000000006</c:v>
                </c:pt>
                <c:pt idx="21">
                  <c:v>28.56</c:v>
                </c:pt>
              </c:numCache>
            </c:numRef>
          </c:val>
        </c:ser>
        <c:dLbls>
          <c:showVal val="1"/>
        </c:dLbls>
        <c:gapWidth val="75"/>
        <c:axId val="82991744"/>
        <c:axId val="82997632"/>
      </c:barChart>
      <c:catAx>
        <c:axId val="82991744"/>
        <c:scaling>
          <c:orientation val="minMax"/>
        </c:scaling>
        <c:axPos val="b"/>
        <c:majorTickMark val="none"/>
        <c:tickLblPos val="nextTo"/>
        <c:crossAx val="82997632"/>
        <c:crosses val="autoZero"/>
        <c:auto val="1"/>
        <c:lblAlgn val="ctr"/>
        <c:lblOffset val="100"/>
      </c:catAx>
      <c:valAx>
        <c:axId val="82997632"/>
        <c:scaling>
          <c:orientation val="minMax"/>
        </c:scaling>
        <c:axPos val="l"/>
        <c:numFmt formatCode="General" sourceLinked="1"/>
        <c:majorTickMark val="none"/>
        <c:tickLblPos val="nextTo"/>
        <c:crossAx val="82991744"/>
        <c:crosses val="autoZero"/>
        <c:crossBetween val="between"/>
      </c:valAx>
    </c:plotArea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spPr>
            <a:solidFill>
              <a:schemeClr val="accent2">
                <a:lumMod val="75000"/>
              </a:schemeClr>
            </a:solidFill>
          </c:spPr>
          <c:dLbls>
            <c:txPr>
              <a:bodyPr rot="-5400000" vert="horz"/>
              <a:lstStyle/>
              <a:p>
                <a:pPr>
                  <a:defRPr/>
                </a:pPr>
                <a:endParaRPr lang="ru-RU"/>
              </a:p>
            </c:txPr>
            <c:dLblPos val="outEnd"/>
            <c:showVal val="1"/>
          </c:dLbls>
          <c:cat>
            <c:strRef>
              <c:f>Лист1!$M$6:$M$63</c:f>
              <c:strCache>
                <c:ptCount val="58"/>
                <c:pt idx="0">
                  <c:v>Жиленкова Е.П.</c:v>
                </c:pt>
                <c:pt idx="1">
                  <c:v>Пыкин А.А.</c:v>
                </c:pt>
                <c:pt idx="2">
                  <c:v>Кузнецов С.Г.</c:v>
                </c:pt>
                <c:pt idx="3">
                  <c:v>Буданова М.В.</c:v>
                </c:pt>
                <c:pt idx="4">
                  <c:v>Кулачков В.В.</c:v>
                </c:pt>
                <c:pt idx="5">
                  <c:v>Благодер Т.П.</c:v>
                </c:pt>
                <c:pt idx="6">
                  <c:v>Коньшакова С.А.</c:v>
                </c:pt>
                <c:pt idx="7">
                  <c:v>Шварова  Е.В.</c:v>
                </c:pt>
                <c:pt idx="8">
                  <c:v>Малышева Н.П.</c:v>
                </c:pt>
                <c:pt idx="9">
                  <c:v>Моисеенко С.Л.</c:v>
                </c:pt>
                <c:pt idx="10">
                  <c:v>Михеенко О.В.</c:v>
                </c:pt>
                <c:pt idx="11">
                  <c:v>Себекина Т.И.</c:v>
                </c:pt>
                <c:pt idx="12">
                  <c:v>Азаренко Н.Ю.</c:v>
                </c:pt>
                <c:pt idx="13">
                  <c:v>Сиваков В.В.</c:v>
                </c:pt>
                <c:pt idx="14">
                  <c:v>Нартов Д.И.</c:v>
                </c:pt>
                <c:pt idx="15">
                  <c:v>Филиппова Т.Я.</c:v>
                </c:pt>
                <c:pt idx="16">
                  <c:v>Ботина Е.Н.</c:v>
                </c:pt>
                <c:pt idx="17">
                  <c:v>Левкина Г.В.</c:v>
                </c:pt>
                <c:pt idx="18">
                  <c:v>Лукаш А А</c:v>
                </c:pt>
                <c:pt idx="19">
                  <c:v>Ласман И.А.</c:v>
                </c:pt>
                <c:pt idx="20">
                  <c:v>Родина С.Е.</c:v>
                </c:pt>
                <c:pt idx="21">
                  <c:v>Скок А.В.</c:v>
                </c:pt>
                <c:pt idx="22">
                  <c:v>Рябова Т.И</c:v>
                </c:pt>
                <c:pt idx="23">
                  <c:v>Лукашов С.В.</c:v>
                </c:pt>
                <c:pt idx="24">
                  <c:v>Потапенко О.С.</c:v>
                </c:pt>
                <c:pt idx="25">
                  <c:v>Мевлединов З.А.</c:v>
                </c:pt>
                <c:pt idx="26">
                  <c:v>Артёмова В.С.</c:v>
                </c:pt>
                <c:pt idx="27">
                  <c:v>Левкович Т.И.</c:v>
                </c:pt>
                <c:pt idx="28">
                  <c:v>Марченко С.И.</c:v>
                </c:pt>
                <c:pt idx="29">
                  <c:v>Вороничева О.В.</c:v>
                </c:pt>
                <c:pt idx="30">
                  <c:v>Булавкина Т.А.</c:v>
                </c:pt>
                <c:pt idx="31">
                  <c:v>Родина Т.Е.</c:v>
                </c:pt>
                <c:pt idx="32">
                  <c:v>Рыжикова Е.Г.</c:v>
                </c:pt>
                <c:pt idx="33">
                  <c:v>Антоненкова О.Е.</c:v>
                </c:pt>
                <c:pt idx="34">
                  <c:v>Баранова И.М.</c:v>
                </c:pt>
                <c:pt idx="35">
                  <c:v>Часова Н.А.</c:v>
                </c:pt>
                <c:pt idx="36">
                  <c:v>Прокуров М.Ю.</c:v>
                </c:pt>
                <c:pt idx="37">
                  <c:v>Шлапакова С.Н.</c:v>
                </c:pt>
                <c:pt idx="38">
                  <c:v>Жигало В.Я.</c:v>
                </c:pt>
                <c:pt idx="39">
                  <c:v>Кольчихина  В.Н.</c:v>
                </c:pt>
                <c:pt idx="40">
                  <c:v>Соломников А.А.</c:v>
                </c:pt>
                <c:pt idx="41">
                  <c:v>Охлупина О.В.</c:v>
                </c:pt>
                <c:pt idx="42">
                  <c:v>Горностаева Е.Ю.</c:v>
                </c:pt>
                <c:pt idx="43">
                  <c:v>Соболева Г.Н.</c:v>
                </c:pt>
                <c:pt idx="44">
                  <c:v>Евтюхов К.Н.</c:v>
                </c:pt>
                <c:pt idx="45">
                  <c:v>Ульянов А.А.</c:v>
                </c:pt>
                <c:pt idx="46">
                  <c:v>Васюнина С.В.</c:v>
                </c:pt>
                <c:pt idx="47">
                  <c:v>Курченко Н.С.</c:v>
                </c:pt>
                <c:pt idx="48">
                  <c:v>Ивашкин Ю.А.</c:v>
                </c:pt>
                <c:pt idx="49">
                  <c:v>Казаков О.Д.</c:v>
                </c:pt>
                <c:pt idx="50">
                  <c:v>Сычева Т.М.</c:v>
                </c:pt>
                <c:pt idx="51">
                  <c:v>Мироненко И.В.</c:v>
                </c:pt>
                <c:pt idx="52">
                  <c:v>Булхов Н.А.</c:v>
                </c:pt>
                <c:pt idx="53">
                  <c:v>Адамович И.Ю.</c:v>
                </c:pt>
                <c:pt idx="54">
                  <c:v>Тихомиров П.В.</c:v>
                </c:pt>
                <c:pt idx="55">
                  <c:v>Прокопенкова В.В.</c:v>
                </c:pt>
                <c:pt idx="56">
                  <c:v>Швачко С.Н.</c:v>
                </c:pt>
                <c:pt idx="57">
                  <c:v>Глазун  И.Н.</c:v>
                </c:pt>
              </c:strCache>
            </c:strRef>
          </c:cat>
          <c:val>
            <c:numRef>
              <c:f>Лист1!$N$6:$N$63</c:f>
              <c:numCache>
                <c:formatCode>General</c:formatCode>
                <c:ptCount val="58"/>
                <c:pt idx="0">
                  <c:v>607.66999999999996</c:v>
                </c:pt>
                <c:pt idx="1">
                  <c:v>500.04</c:v>
                </c:pt>
                <c:pt idx="2">
                  <c:v>477.9799999999999</c:v>
                </c:pt>
                <c:pt idx="3">
                  <c:v>458.63</c:v>
                </c:pt>
                <c:pt idx="4">
                  <c:v>454.25</c:v>
                </c:pt>
                <c:pt idx="5">
                  <c:v>433.72899999999976</c:v>
                </c:pt>
                <c:pt idx="6">
                  <c:v>413.16</c:v>
                </c:pt>
                <c:pt idx="7">
                  <c:v>403.5</c:v>
                </c:pt>
                <c:pt idx="8">
                  <c:v>351.94</c:v>
                </c:pt>
                <c:pt idx="9">
                  <c:v>343.05</c:v>
                </c:pt>
                <c:pt idx="10">
                  <c:v>337.36</c:v>
                </c:pt>
                <c:pt idx="11">
                  <c:v>335.25</c:v>
                </c:pt>
                <c:pt idx="12">
                  <c:v>321.14999999999998</c:v>
                </c:pt>
                <c:pt idx="13">
                  <c:v>305.75</c:v>
                </c:pt>
                <c:pt idx="14">
                  <c:v>295.25</c:v>
                </c:pt>
                <c:pt idx="15">
                  <c:v>286.76</c:v>
                </c:pt>
                <c:pt idx="16">
                  <c:v>280.39</c:v>
                </c:pt>
                <c:pt idx="17">
                  <c:v>251.70999999999998</c:v>
                </c:pt>
                <c:pt idx="18">
                  <c:v>234</c:v>
                </c:pt>
                <c:pt idx="19">
                  <c:v>225.73</c:v>
                </c:pt>
                <c:pt idx="20">
                  <c:v>224.2</c:v>
                </c:pt>
                <c:pt idx="21">
                  <c:v>222.36</c:v>
                </c:pt>
                <c:pt idx="22">
                  <c:v>205.07</c:v>
                </c:pt>
                <c:pt idx="23">
                  <c:v>204.49</c:v>
                </c:pt>
                <c:pt idx="24">
                  <c:v>189.58</c:v>
                </c:pt>
                <c:pt idx="25">
                  <c:v>188.23999999999998</c:v>
                </c:pt>
                <c:pt idx="26">
                  <c:v>183.46</c:v>
                </c:pt>
                <c:pt idx="27">
                  <c:v>177.26999999999998</c:v>
                </c:pt>
                <c:pt idx="28">
                  <c:v>175.23</c:v>
                </c:pt>
                <c:pt idx="29">
                  <c:v>174.52</c:v>
                </c:pt>
                <c:pt idx="30">
                  <c:v>165.67</c:v>
                </c:pt>
                <c:pt idx="31">
                  <c:v>161.91</c:v>
                </c:pt>
                <c:pt idx="32">
                  <c:v>159.97</c:v>
                </c:pt>
                <c:pt idx="33">
                  <c:v>157.91999999999999</c:v>
                </c:pt>
                <c:pt idx="34">
                  <c:v>155.72</c:v>
                </c:pt>
                <c:pt idx="35">
                  <c:v>154.82000000000005</c:v>
                </c:pt>
                <c:pt idx="36">
                  <c:v>154.22</c:v>
                </c:pt>
                <c:pt idx="37">
                  <c:v>150.4</c:v>
                </c:pt>
                <c:pt idx="38">
                  <c:v>149.97999999999999</c:v>
                </c:pt>
                <c:pt idx="39">
                  <c:v>149.66</c:v>
                </c:pt>
                <c:pt idx="40">
                  <c:v>147.05000000000001</c:v>
                </c:pt>
                <c:pt idx="41">
                  <c:v>145.5</c:v>
                </c:pt>
                <c:pt idx="42">
                  <c:v>141.19999999999999</c:v>
                </c:pt>
                <c:pt idx="43">
                  <c:v>130.23999999999998</c:v>
                </c:pt>
                <c:pt idx="44">
                  <c:v>129.65</c:v>
                </c:pt>
                <c:pt idx="45">
                  <c:v>126.4</c:v>
                </c:pt>
                <c:pt idx="46">
                  <c:v>125.57</c:v>
                </c:pt>
                <c:pt idx="47">
                  <c:v>121.32</c:v>
                </c:pt>
                <c:pt idx="48">
                  <c:v>120.95</c:v>
                </c:pt>
                <c:pt idx="49">
                  <c:v>119.5</c:v>
                </c:pt>
                <c:pt idx="50">
                  <c:v>119</c:v>
                </c:pt>
                <c:pt idx="51">
                  <c:v>117.61</c:v>
                </c:pt>
                <c:pt idx="52">
                  <c:v>117.04</c:v>
                </c:pt>
                <c:pt idx="53">
                  <c:v>117.02</c:v>
                </c:pt>
                <c:pt idx="54">
                  <c:v>111.78</c:v>
                </c:pt>
                <c:pt idx="55">
                  <c:v>111.7</c:v>
                </c:pt>
                <c:pt idx="56">
                  <c:v>106.57</c:v>
                </c:pt>
                <c:pt idx="57">
                  <c:v>101.61999999999999</c:v>
                </c:pt>
              </c:numCache>
            </c:numRef>
          </c:val>
        </c:ser>
        <c:dLbls>
          <c:showVal val="1"/>
        </c:dLbls>
        <c:gapWidth val="75"/>
        <c:axId val="83030784"/>
        <c:axId val="83032320"/>
      </c:barChart>
      <c:catAx>
        <c:axId val="8303078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83032320"/>
        <c:crosses val="autoZero"/>
        <c:auto val="1"/>
        <c:lblAlgn val="ctr"/>
        <c:lblOffset val="100"/>
      </c:catAx>
      <c:valAx>
        <c:axId val="83032320"/>
        <c:scaling>
          <c:orientation val="minMax"/>
        </c:scaling>
        <c:axPos val="l"/>
        <c:numFmt formatCode="General" sourceLinked="1"/>
        <c:majorTickMark val="none"/>
        <c:tickLblPos val="nextTo"/>
        <c:crossAx val="83030784"/>
        <c:crosses val="autoZero"/>
        <c:crossBetween val="between"/>
      </c:valAx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F70A-FA87-42C1-AC26-B31C2A8124DE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24A4-5AC6-43CD-B8C7-88A03DA29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F70A-FA87-42C1-AC26-B31C2A8124DE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24A4-5AC6-43CD-B8C7-88A03DA29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F70A-FA87-42C1-AC26-B31C2A8124DE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24A4-5AC6-43CD-B8C7-88A03DA29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F70A-FA87-42C1-AC26-B31C2A8124DE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24A4-5AC6-43CD-B8C7-88A03DA29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F70A-FA87-42C1-AC26-B31C2A8124DE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24A4-5AC6-43CD-B8C7-88A03DA29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F70A-FA87-42C1-AC26-B31C2A8124DE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24A4-5AC6-43CD-B8C7-88A03DA29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F70A-FA87-42C1-AC26-B31C2A8124DE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24A4-5AC6-43CD-B8C7-88A03DA29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F70A-FA87-42C1-AC26-B31C2A8124DE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24A4-5AC6-43CD-B8C7-88A03DA29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F70A-FA87-42C1-AC26-B31C2A8124DE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24A4-5AC6-43CD-B8C7-88A03DA29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F70A-FA87-42C1-AC26-B31C2A8124DE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24A4-5AC6-43CD-B8C7-88A03DA29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F70A-FA87-42C1-AC26-B31C2A8124DE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24A4-5AC6-43CD-B8C7-88A03DA29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7F70A-FA87-42C1-AC26-B31C2A8124DE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924A4-5AC6-43CD-B8C7-88A03DA2908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928802"/>
            <a:ext cx="7772400" cy="250033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О результатах рейтинговой оценки научно-исследовательской и инновационной деятельности сотрудников университета по состоянию на 2017 год</a:t>
            </a:r>
            <a:endParaRPr lang="ru-RU" sz="3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229600" cy="939784"/>
          </a:xfrm>
        </p:spPr>
        <p:txBody>
          <a:bodyPr>
            <a:normAutofit/>
          </a:bodyPr>
          <a:lstStyle/>
          <a:p>
            <a:r>
              <a:rPr lang="ru-RU" sz="1800" b="1" dirty="0" smtClean="0"/>
              <a:t>Показатель продуктивности </a:t>
            </a:r>
            <a:r>
              <a:rPr lang="ru-RU" sz="1800" b="1" dirty="0" err="1" smtClean="0"/>
              <a:t>НИиИД</a:t>
            </a:r>
            <a:r>
              <a:rPr lang="ru-RU" sz="1800" b="1" dirty="0" smtClean="0"/>
              <a:t> преподавателей университета за период с 2012-13 </a:t>
            </a:r>
            <a:r>
              <a:rPr lang="ru-RU" sz="1800" b="1" dirty="0" err="1" smtClean="0"/>
              <a:t>уч.г</a:t>
            </a:r>
            <a:r>
              <a:rPr lang="ru-RU" sz="1800" b="1" dirty="0" smtClean="0"/>
              <a:t>. Кандидаты наук, доценты</a:t>
            </a:r>
            <a:endParaRPr lang="ru-RU" sz="1800" b="1" dirty="0"/>
          </a:p>
        </p:txBody>
      </p:sp>
      <p:graphicFrame>
        <p:nvGraphicFramePr>
          <p:cNvPr id="6" name="Диаграмма 5"/>
          <p:cNvGraphicFramePr>
            <a:graphicFrameLocks noGrp="1"/>
          </p:cNvGraphicFramePr>
          <p:nvPr/>
        </p:nvGraphicFramePr>
        <p:xfrm>
          <a:off x="0" y="1428736"/>
          <a:ext cx="9010605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500042"/>
            <a:ext cx="7972452" cy="917596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Показатель продуктивности </a:t>
            </a:r>
            <a:r>
              <a:rPr lang="ru-RU" sz="1800" b="1" dirty="0" err="1" smtClean="0"/>
              <a:t>НИиИД</a:t>
            </a:r>
            <a:r>
              <a:rPr lang="ru-RU" sz="1800" b="1" dirty="0" smtClean="0"/>
              <a:t> преподавателей университета за период с 2012-13 </a:t>
            </a:r>
            <a:r>
              <a:rPr lang="ru-RU" sz="1800" b="1" dirty="0" err="1" smtClean="0"/>
              <a:t>уч.г</a:t>
            </a:r>
            <a:r>
              <a:rPr lang="ru-RU" sz="1800" b="1" dirty="0" smtClean="0"/>
              <a:t>. Старшие преподаватели, ассистенты</a:t>
            </a:r>
            <a:endParaRPr lang="ru-RU" sz="1800" dirty="0"/>
          </a:p>
        </p:txBody>
      </p:sp>
      <p:graphicFrame>
        <p:nvGraphicFramePr>
          <p:cNvPr id="4" name="Диаграмма 3"/>
          <p:cNvGraphicFramePr>
            <a:graphicFrameLocks noGrp="1"/>
          </p:cNvGraphicFramePr>
          <p:nvPr/>
        </p:nvGraphicFramePr>
        <p:xfrm>
          <a:off x="133395" y="1357298"/>
          <a:ext cx="9010605" cy="49000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642942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Результаты рейтинга преподавателей за 2016-2017 гг.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215206" y="1071546"/>
            <a:ext cx="12811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Доктора наук</a:t>
            </a:r>
            <a:endParaRPr lang="ru-RU" sz="1400" dirty="0"/>
          </a:p>
        </p:txBody>
      </p:sp>
      <p:graphicFrame>
        <p:nvGraphicFramePr>
          <p:cNvPr id="10" name="Диаграмма 9"/>
          <p:cNvGraphicFramePr>
            <a:graphicFrameLocks noGrp="1"/>
          </p:cNvGraphicFramePr>
          <p:nvPr/>
        </p:nvGraphicFramePr>
        <p:xfrm>
          <a:off x="208787" y="857232"/>
          <a:ext cx="8935213" cy="5751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Результаты рейтинга преподавателей за 2016-2017 гг.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358082" y="1071546"/>
            <a:ext cx="1604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Кандидаты наук, </a:t>
            </a:r>
          </a:p>
          <a:p>
            <a:r>
              <a:rPr lang="ru-RU" sz="1400" dirty="0" smtClean="0"/>
              <a:t>доценты</a:t>
            </a:r>
            <a:endParaRPr lang="ru-RU" sz="1400" dirty="0"/>
          </a:p>
        </p:txBody>
      </p:sp>
      <p:graphicFrame>
        <p:nvGraphicFramePr>
          <p:cNvPr id="8" name="Диаграмма 7"/>
          <p:cNvGraphicFramePr>
            <a:graphicFrameLocks noGrp="1"/>
          </p:cNvGraphicFramePr>
          <p:nvPr/>
        </p:nvGraphicFramePr>
        <p:xfrm>
          <a:off x="142844" y="857232"/>
          <a:ext cx="8792337" cy="5680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Результаты рейтинга преподавателей за 2016-2017 гг.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7358082" y="1071546"/>
            <a:ext cx="1604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Кандидаты наук, </a:t>
            </a:r>
          </a:p>
          <a:p>
            <a:r>
              <a:rPr lang="ru-RU" sz="1400" dirty="0" smtClean="0"/>
              <a:t>доценты</a:t>
            </a:r>
            <a:endParaRPr lang="ru-RU" sz="1400" dirty="0"/>
          </a:p>
        </p:txBody>
      </p:sp>
      <p:graphicFrame>
        <p:nvGraphicFramePr>
          <p:cNvPr id="6" name="Диаграмма 5"/>
          <p:cNvGraphicFramePr>
            <a:graphicFrameLocks noGrp="1"/>
          </p:cNvGraphicFramePr>
          <p:nvPr/>
        </p:nvGraphicFramePr>
        <p:xfrm>
          <a:off x="285720" y="1071546"/>
          <a:ext cx="8653415" cy="5286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Результаты рейтинга преподавателей за 2016-2017 гг.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358082" y="1071546"/>
            <a:ext cx="1604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Кандидаты наук, </a:t>
            </a:r>
          </a:p>
          <a:p>
            <a:r>
              <a:rPr lang="ru-RU" sz="1400" dirty="0" smtClean="0"/>
              <a:t>доценты</a:t>
            </a:r>
            <a:endParaRPr lang="ru-RU" sz="1400" dirty="0"/>
          </a:p>
        </p:txBody>
      </p:sp>
      <p:graphicFrame>
        <p:nvGraphicFramePr>
          <p:cNvPr id="7" name="Диаграмма 6"/>
          <p:cNvGraphicFramePr>
            <a:graphicFrameLocks noGrp="1"/>
          </p:cNvGraphicFramePr>
          <p:nvPr/>
        </p:nvGraphicFramePr>
        <p:xfrm>
          <a:off x="142844" y="1071546"/>
          <a:ext cx="8796291" cy="5042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Результаты рейтинга преподавателей за 2016-2017 гг.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643702" y="1214422"/>
            <a:ext cx="22561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400" dirty="0" smtClean="0"/>
              <a:t>Старшие преподаватели, </a:t>
            </a:r>
          </a:p>
          <a:p>
            <a:pPr algn="r"/>
            <a:r>
              <a:rPr lang="ru-RU" sz="1400" dirty="0" smtClean="0"/>
              <a:t>ассистенты</a:t>
            </a:r>
            <a:endParaRPr lang="ru-RU" sz="1400" dirty="0"/>
          </a:p>
        </p:txBody>
      </p:sp>
      <p:graphicFrame>
        <p:nvGraphicFramePr>
          <p:cNvPr id="6" name="Диаграмма 5"/>
          <p:cNvGraphicFramePr>
            <a:graphicFrameLocks noGrp="1"/>
          </p:cNvGraphicFramePr>
          <p:nvPr/>
        </p:nvGraphicFramePr>
        <p:xfrm>
          <a:off x="-76932" y="391990"/>
          <a:ext cx="9297865" cy="6074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/>
              <a:t>Результаты рейтинга </a:t>
            </a:r>
            <a:r>
              <a:rPr lang="ru-RU" sz="1800" b="1" dirty="0" err="1" smtClean="0"/>
              <a:t>НИиИД</a:t>
            </a:r>
            <a:r>
              <a:rPr lang="ru-RU" sz="1800" b="1" dirty="0" smtClean="0"/>
              <a:t> подразделений университета за 2016-2017 гг.</a:t>
            </a:r>
            <a:endParaRPr lang="ru-RU" sz="1800" dirty="0"/>
          </a:p>
        </p:txBody>
      </p:sp>
      <p:graphicFrame>
        <p:nvGraphicFramePr>
          <p:cNvPr id="4" name="Диаграмма 3"/>
          <p:cNvGraphicFramePr>
            <a:graphicFrameLocks noGrp="1"/>
          </p:cNvGraphicFramePr>
          <p:nvPr/>
        </p:nvGraphicFramePr>
        <p:xfrm>
          <a:off x="142844" y="1285860"/>
          <a:ext cx="8858280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4429124" y="1357298"/>
          <a:ext cx="4572000" cy="2000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642918"/>
            <a:ext cx="7615262" cy="642942"/>
          </a:xfrm>
        </p:spPr>
        <p:txBody>
          <a:bodyPr>
            <a:normAutofit/>
          </a:bodyPr>
          <a:lstStyle/>
          <a:p>
            <a:r>
              <a:rPr lang="ru-RU" sz="1800" b="1" dirty="0" smtClean="0"/>
              <a:t>Показатель продуктивности </a:t>
            </a:r>
            <a:r>
              <a:rPr lang="ru-RU" sz="1800" b="1" dirty="0" err="1" smtClean="0"/>
              <a:t>НИиИД</a:t>
            </a:r>
            <a:r>
              <a:rPr lang="ru-RU" sz="1800" b="1" dirty="0" smtClean="0"/>
              <a:t> преподавателей университета за период с 2012-13 </a:t>
            </a:r>
            <a:r>
              <a:rPr lang="ru-RU" sz="1800" b="1" dirty="0" err="1" smtClean="0"/>
              <a:t>уч.г</a:t>
            </a:r>
            <a:r>
              <a:rPr lang="ru-RU" sz="1800" b="1" dirty="0" smtClean="0"/>
              <a:t>. Доктора наук, профессора</a:t>
            </a:r>
            <a:endParaRPr lang="ru-RU" sz="1800" b="1" dirty="0"/>
          </a:p>
        </p:txBody>
      </p:sp>
      <p:graphicFrame>
        <p:nvGraphicFramePr>
          <p:cNvPr id="4" name="Диаграмма 3"/>
          <p:cNvGraphicFramePr>
            <a:graphicFrameLocks noGrp="1"/>
          </p:cNvGraphicFramePr>
          <p:nvPr/>
        </p:nvGraphicFramePr>
        <p:xfrm>
          <a:off x="500034" y="1214422"/>
          <a:ext cx="8224787" cy="5185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229600" cy="939784"/>
          </a:xfrm>
        </p:spPr>
        <p:txBody>
          <a:bodyPr>
            <a:normAutofit/>
          </a:bodyPr>
          <a:lstStyle/>
          <a:p>
            <a:r>
              <a:rPr lang="ru-RU" sz="1800" b="1" dirty="0" smtClean="0"/>
              <a:t>Показатель продуктивности </a:t>
            </a:r>
            <a:r>
              <a:rPr lang="ru-RU" sz="1800" b="1" dirty="0" err="1" smtClean="0"/>
              <a:t>НИиИД</a:t>
            </a:r>
            <a:r>
              <a:rPr lang="ru-RU" sz="1800" b="1" dirty="0" smtClean="0"/>
              <a:t> преподавателей университета за период с 2012-13 </a:t>
            </a:r>
            <a:r>
              <a:rPr lang="ru-RU" sz="1800" b="1" dirty="0" err="1" smtClean="0"/>
              <a:t>уч.г</a:t>
            </a:r>
            <a:r>
              <a:rPr lang="ru-RU" sz="1800" b="1" dirty="0" smtClean="0"/>
              <a:t>. Кандидаты наук, доценты</a:t>
            </a:r>
            <a:endParaRPr lang="ru-RU" sz="1800" b="1" dirty="0"/>
          </a:p>
        </p:txBody>
      </p:sp>
      <p:graphicFrame>
        <p:nvGraphicFramePr>
          <p:cNvPr id="5" name="Диаграмма 4"/>
          <p:cNvGraphicFramePr>
            <a:graphicFrameLocks noGrp="1"/>
          </p:cNvGraphicFramePr>
          <p:nvPr/>
        </p:nvGraphicFramePr>
        <p:xfrm>
          <a:off x="0" y="1500174"/>
          <a:ext cx="9144000" cy="40851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715</TotalTime>
  <Words>141</Words>
  <Application>Microsoft Office PowerPoint</Application>
  <PresentationFormat>Экран (4:3)</PresentationFormat>
  <Paragraphs>24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О результатах рейтинговой оценки научно-исследовательской и инновационной деятельности сотрудников университета по состоянию на 2017 год</vt:lpstr>
      <vt:lpstr>Результаты рейтинга преподавателей за 2016-2017 гг.</vt:lpstr>
      <vt:lpstr>Результаты рейтинга преподавателей за 2016-2017 гг.</vt:lpstr>
      <vt:lpstr>Результаты рейтинга преподавателей за 2016-2017 гг.</vt:lpstr>
      <vt:lpstr>Результаты рейтинга преподавателей за 2016-2017 гг.</vt:lpstr>
      <vt:lpstr>Результаты рейтинга преподавателей за 2016-2017 гг.</vt:lpstr>
      <vt:lpstr>Результаты рейтинга НИиИД подразделений университета за 2016-2017 гг.</vt:lpstr>
      <vt:lpstr>Показатель продуктивности НИиИД преподавателей университета за период с 2012-13 уч.г. Доктора наук, профессора</vt:lpstr>
      <vt:lpstr>Показатель продуктивности НИиИД преподавателей университета за период с 2012-13 уч.г. Кандидаты наук, доценты</vt:lpstr>
      <vt:lpstr>Показатель продуктивности НИиИД преподавателей университета за период с 2012-13 уч.г. Кандидаты наук, доценты</vt:lpstr>
      <vt:lpstr>Показатель продуктивности НИиИД преподавателей университета за период с 2012-13 уч.г. Старшие преподаватели, ассистенты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Проректор</dc:creator>
  <cp:lastModifiedBy>Пользователь Windows</cp:lastModifiedBy>
  <cp:revision>76</cp:revision>
  <dcterms:created xsi:type="dcterms:W3CDTF">2017-12-19T12:39:29Z</dcterms:created>
  <dcterms:modified xsi:type="dcterms:W3CDTF">2018-01-29T13:07:31Z</dcterms:modified>
</cp:coreProperties>
</file>